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6"/>
  </p:notesMasterIdLst>
  <p:sldIdLst>
    <p:sldId id="256" r:id="rId2"/>
    <p:sldId id="257" r:id="rId3"/>
    <p:sldId id="276" r:id="rId4"/>
    <p:sldId id="266" r:id="rId5"/>
    <p:sldId id="261" r:id="rId6"/>
    <p:sldId id="289" r:id="rId7"/>
    <p:sldId id="296" r:id="rId8"/>
    <p:sldId id="291" r:id="rId9"/>
    <p:sldId id="292" r:id="rId10"/>
    <p:sldId id="272" r:id="rId11"/>
    <p:sldId id="293" r:id="rId12"/>
    <p:sldId id="275" r:id="rId13"/>
    <p:sldId id="281" r:id="rId14"/>
    <p:sldId id="282" r:id="rId15"/>
    <p:sldId id="300" r:id="rId16"/>
    <p:sldId id="301" r:id="rId17"/>
    <p:sldId id="302" r:id="rId18"/>
    <p:sldId id="303" r:id="rId19"/>
    <p:sldId id="299" r:id="rId20"/>
    <p:sldId id="295" r:id="rId21"/>
    <p:sldId id="298" r:id="rId22"/>
    <p:sldId id="283" r:id="rId23"/>
    <p:sldId id="297" r:id="rId24"/>
    <p:sldId id="294" r:id="rId25"/>
  </p:sldIdLst>
  <p:sldSz cx="9144000" cy="5143500" type="screen16x9"/>
  <p:notesSz cx="6858000" cy="9144000"/>
  <p:embeddedFontLst>
    <p:embeddedFont>
      <p:font typeface="Palatino Linotype" panose="02040502050505030304" pitchFamily="18" charset="0"/>
      <p:regular r:id="rId27"/>
      <p:bold r:id="rId28"/>
      <p:italic r:id="rId29"/>
      <p:boldItalic r:id="rId30"/>
    </p:embeddedFont>
    <p:embeddedFont>
      <p:font typeface="Footlight MT Light" panose="0204060206030A020304" pitchFamily="18" charset="0"/>
      <p:regular r:id="rId31"/>
    </p:embeddedFont>
    <p:embeddedFont>
      <p:font typeface="Roboto Condensed Light" panose="020B0604020202020204" charset="0"/>
      <p:regular r:id="rId32"/>
      <p:italic r:id="rId33"/>
    </p:embeddedFont>
    <p:embeddedFont>
      <p:font typeface="Tiger Expert" panose="020B0604020202020204" charset="0"/>
      <p:regular r:id="rId34"/>
    </p:embeddedFont>
    <p:embeddedFont>
      <p:font typeface="Raleway" panose="020B0604020202020204" charset="-52"/>
      <p:regular r:id="rId35"/>
      <p:bold r:id="rId36"/>
      <p:italic r:id="rId37"/>
      <p:boldItalic r:id="rId38"/>
    </p:embeddedFont>
    <p:embeddedFont>
      <p:font typeface="Trebuchet MS" panose="020B0603020202020204" pitchFamily="34" charset="0"/>
      <p:regular r:id="rId39"/>
      <p:bold r:id="rId40"/>
      <p:italic r:id="rId41"/>
      <p:boldItalic r:id="rId42"/>
    </p:embeddedFont>
    <p:embeddedFont>
      <p:font typeface="Microsoft Sans Serif" panose="020B0604020202020204" pitchFamily="34" charset="0"/>
      <p:regular r:id="rId43"/>
    </p:embeddedFont>
    <p:embeddedFont>
      <p:font typeface="Cambria" panose="02040503050406030204" pitchFamily="18" charset="0"/>
      <p:regular r:id="rId44"/>
      <p:bold r:id="rId45"/>
      <p:italic r:id="rId46"/>
      <p:boldItalic r:id="rId47"/>
    </p:embeddedFont>
    <p:embeddedFont>
      <p:font typeface="Hind Vadodara Light" panose="020B0604020202020204" charset="0"/>
      <p:regular r:id="rId48"/>
      <p:bold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Teko Light" panose="020B0604020202020204" charset="0"/>
      <p:regular r:id="rId54"/>
      <p:bold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2845" userDrawn="1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Жопчики" initials="Ж" lastIdx="1" clrIdx="0">
    <p:extLst>
      <p:ext uri="{19B8F6BF-5375-455C-9EA6-DF929625EA0E}">
        <p15:presenceInfo xmlns:p15="http://schemas.microsoft.com/office/powerpoint/2012/main" userId="Жопчики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167E8C8-034D-4C7A-81F8-1DDFAFFB4A6E}">
  <a:tblStyle styleId="{0167E8C8-034D-4C7A-81F8-1DDFAFFB4A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27102A9-8310-4765-A935-A1911B00CA55}" styleName="Светлый стиль 1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06799F8-075E-4A3A-A7F6-7FBC6576F1A4}" styleName="Стиль из темы 2 - акцент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73"/>
    <p:restoredTop sz="94693"/>
  </p:normalViewPr>
  <p:slideViewPr>
    <p:cSldViewPr snapToGrid="0">
      <p:cViewPr>
        <p:scale>
          <a:sx n="33" d="100"/>
          <a:sy n="33" d="100"/>
        </p:scale>
        <p:origin x="3648" y="1842"/>
      </p:cViewPr>
      <p:guideLst>
        <p:guide pos="2880"/>
        <p:guide orient="horz" pos="284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font" Target="fonts/font24.fntdata"/><Relationship Id="rId55" Type="http://schemas.openxmlformats.org/officeDocument/2006/relationships/font" Target="fonts/font2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openxmlformats.org/officeDocument/2006/relationships/font" Target="fonts/font27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font" Target="fonts/font2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54" Type="http://schemas.openxmlformats.org/officeDocument/2006/relationships/font" Target="fonts/font2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font" Target="fonts/font26.fntdata"/><Relationship Id="rId6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3da1a43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3da1a43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3da1a4385_0_16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3da1a4385_0_16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3da1a43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3da1a43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0727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320de4b7d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320de4b7d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320de4b7d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320de4b7d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9744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320de4b7d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320de4b7d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8410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9014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3da1a43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3da1a43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0322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81725" y="1331450"/>
            <a:ext cx="4180500" cy="174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335000" y="3257551"/>
            <a:ext cx="24738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 flipH="1">
            <a:off x="546575" y="2518225"/>
            <a:ext cx="8050800" cy="18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"/>
              <a:buAutoNum type="arabicPeriod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625025" y="35533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625025" y="1331190"/>
            <a:ext cx="33753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ms 2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ctrTitle"/>
          </p:nvPr>
        </p:nvSpPr>
        <p:spPr>
          <a:xfrm flipH="1">
            <a:off x="989230" y="2431689"/>
            <a:ext cx="201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1"/>
          </p:nvPr>
        </p:nvSpPr>
        <p:spPr>
          <a:xfrm flipH="1">
            <a:off x="715630" y="2828489"/>
            <a:ext cx="2285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ctrTitle" idx="2"/>
          </p:nvPr>
        </p:nvSpPr>
        <p:spPr>
          <a:xfrm flipH="1">
            <a:off x="5754257" y="324984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3"/>
          </p:nvPr>
        </p:nvSpPr>
        <p:spPr>
          <a:xfrm flipH="1">
            <a:off x="5754257" y="3646373"/>
            <a:ext cx="2285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ctrTitle" idx="4"/>
          </p:nvPr>
        </p:nvSpPr>
        <p:spPr>
          <a:xfrm flipH="1">
            <a:off x="6095335" y="1398079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5"/>
          </p:nvPr>
        </p:nvSpPr>
        <p:spPr>
          <a:xfrm flipH="1">
            <a:off x="6095335" y="1794611"/>
            <a:ext cx="2285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 idx="6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bg>
      <p:bgPr>
        <a:solidFill>
          <a:schemeClr val="lt2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383536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38353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9291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Vadodara Light"/>
              <a:buChar char="●"/>
              <a:defRPr sz="18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Vadodara Light"/>
              <a:buChar char="○"/>
              <a:defRPr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●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○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●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○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5" r:id="rId3"/>
    <p:sldLayoutId id="2147483661" r:id="rId4"/>
    <p:sldLayoutId id="2147483669" r:id="rId5"/>
    <p:sldLayoutId id="2147483670" r:id="rId6"/>
    <p:sldLayoutId id="2147483673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4.A@N-20.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6.A@N-18.A" TargetMode="External"/><Relationship Id="rId4" Type="http://schemas.openxmlformats.org/officeDocument/2006/relationships/hyperlink" Target="mailto:5.A@N-150.A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9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4.A@N-20.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4.A@N-20.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4.A@N-20.A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 txBox="1">
            <a:spLocks noGrp="1"/>
          </p:cNvSpPr>
          <p:nvPr>
            <p:ph type="ctrTitle"/>
          </p:nvPr>
        </p:nvSpPr>
        <p:spPr>
          <a:xfrm>
            <a:off x="1508248" y="2292771"/>
            <a:ext cx="5919686" cy="16242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sz="2800" b="1" dirty="0"/>
              <a:t>Построение модели времени дожития пациентов с боковым амиотрофическим склерозом на основе графов водородных связей</a:t>
            </a:r>
            <a:endParaRPr sz="5400" b="1" dirty="0">
              <a:latin typeface="Tiger Expert" panose="020703000202050204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C51855F-0405-4DCD-934C-7B4BF09AC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5237" y="4000127"/>
            <a:ext cx="3273526" cy="479682"/>
          </a:xfrm>
        </p:spPr>
        <p:txBody>
          <a:bodyPr/>
          <a:lstStyle/>
          <a:p>
            <a:r>
              <a:rPr lang="ru-RU" sz="1100" dirty="0" err="1"/>
              <a:t>Воронкина</a:t>
            </a:r>
            <a:r>
              <a:rPr lang="ru-RU" sz="1100" dirty="0"/>
              <a:t> Д.К, ФПМИ НГТУ.</a:t>
            </a:r>
          </a:p>
          <a:p>
            <a:r>
              <a:rPr lang="ru-RU" sz="1100" dirty="0"/>
              <a:t>Научный руководитель: Тимофеев В.С </a:t>
            </a:r>
            <a:r>
              <a:rPr lang="ru-RU" sz="1100" dirty="0" err="1"/>
              <a:t>д.т.н</a:t>
            </a:r>
            <a:endParaRPr lang="ru-RU" sz="1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4A2E19-3BF2-1C4B-8DB3-3EE72C640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643" y="391886"/>
            <a:ext cx="5188713" cy="39669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037C26-53C0-FA4A-8094-0364411877C4}"/>
              </a:ext>
            </a:extLst>
          </p:cNvPr>
          <p:cNvSpPr txBox="1"/>
          <p:nvPr/>
        </p:nvSpPr>
        <p:spPr>
          <a:xfrm>
            <a:off x="2318368" y="4500055"/>
            <a:ext cx="4507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>
                <a:solidFill>
                  <a:schemeClr val="bg1">
                    <a:lumMod val="50000"/>
                  </a:schemeClr>
                </a:solidFill>
              </a:rPr>
              <a:t>Рис. 8 – Подграфы с уникальной структурой для одного из пациентов </a:t>
            </a:r>
          </a:p>
        </p:txBody>
      </p:sp>
    </p:spTree>
    <p:extLst>
      <p:ext uri="{BB962C8B-B14F-4D97-AF65-F5344CB8AC3E}">
        <p14:creationId xmlns:p14="http://schemas.microsoft.com/office/powerpoint/2010/main" val="362339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4B27D791-0633-4D4D-9710-BD16E4E150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120368"/>
              </p:ext>
            </p:extLst>
          </p:nvPr>
        </p:nvGraphicFramePr>
        <p:xfrm>
          <a:off x="942110" y="1471460"/>
          <a:ext cx="7259780" cy="274470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814945">
                  <a:extLst>
                    <a:ext uri="{9D8B030D-6E8A-4147-A177-3AD203B41FA5}">
                      <a16:colId xmlns:a16="http://schemas.microsoft.com/office/drawing/2014/main" val="2236015536"/>
                    </a:ext>
                  </a:extLst>
                </a:gridCol>
                <a:gridCol w="1814945">
                  <a:extLst>
                    <a:ext uri="{9D8B030D-6E8A-4147-A177-3AD203B41FA5}">
                      <a16:colId xmlns:a16="http://schemas.microsoft.com/office/drawing/2014/main" val="1303200069"/>
                    </a:ext>
                  </a:extLst>
                </a:gridCol>
                <a:gridCol w="1814945">
                  <a:extLst>
                    <a:ext uri="{9D8B030D-6E8A-4147-A177-3AD203B41FA5}">
                      <a16:colId xmlns:a16="http://schemas.microsoft.com/office/drawing/2014/main" val="2530650120"/>
                    </a:ext>
                  </a:extLst>
                </a:gridCol>
                <a:gridCol w="1814945">
                  <a:extLst>
                    <a:ext uri="{9D8B030D-6E8A-4147-A177-3AD203B41FA5}">
                      <a16:colId xmlns:a16="http://schemas.microsoft.com/office/drawing/2014/main" val="2125092944"/>
                    </a:ext>
                  </a:extLst>
                </a:gridCol>
              </a:tblGrid>
              <a:tr h="550145"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585082"/>
                  </a:ext>
                </a:extLst>
              </a:tr>
              <a:tr h="550145"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Пациент №1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/>
                        <a:t>+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/>
                        <a:t>(но с другими вершинами)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256559"/>
                  </a:ext>
                </a:extLst>
              </a:tr>
              <a:tr h="550145"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Пациент №2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/>
                        <a:t>+</a:t>
                      </a:r>
                    </a:p>
                    <a:p>
                      <a:pPr algn="ctr"/>
                      <a:r>
                        <a:rPr lang="ru-RU"/>
                        <a:t>(но с другими вершинами)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789047"/>
                  </a:ext>
                </a:extLst>
              </a:tr>
              <a:tr h="550145"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Пациент №3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/>
                        <a:t>+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/>
                        <a:t>(но с другими вершинами)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/>
                        <a:t>-</a:t>
                      </a:r>
                    </a:p>
                    <a:p>
                      <a:pPr algn="ctr"/>
                      <a:endParaRPr lang="ru-RU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091085"/>
                  </a:ext>
                </a:extLst>
              </a:tr>
            </a:tbl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852DED6-126A-084C-B28E-09CF5097B1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52" t="20703" r="10598" b="16257"/>
          <a:stretch/>
        </p:blipFill>
        <p:spPr>
          <a:xfrm>
            <a:off x="3120823" y="1539318"/>
            <a:ext cx="943177" cy="38784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EA5E1F4-9E09-DF4B-BCF2-5FD47917C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838" y="1544107"/>
            <a:ext cx="447762" cy="39869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84AE462-5A5D-8D4C-9D87-D2714586B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709" y="1519741"/>
            <a:ext cx="969417" cy="447423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34E83DDC-6926-1342-9F6F-125A0FDF2E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18880" y="297984"/>
            <a:ext cx="5506240" cy="39626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lang="ru-RU" sz="2400" spc="-40">
                <a:latin typeface="Cambria"/>
                <a:cs typeface="Cambria"/>
              </a:rPr>
              <a:t>Пример возможной структуры графа</a:t>
            </a:r>
            <a:endParaRPr sz="24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059280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96886" y="325692"/>
            <a:ext cx="4750227" cy="10118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3200" spc="-40">
                <a:latin typeface="Cambria"/>
                <a:cs typeface="Cambria"/>
              </a:rPr>
              <a:t>Характеристики</a:t>
            </a:r>
            <a:r>
              <a:rPr sz="3200" spc="-40">
                <a:latin typeface="Trebuchet MS"/>
                <a:cs typeface="Trebuchet MS"/>
              </a:rPr>
              <a:t>,</a:t>
            </a:r>
            <a:endParaRPr sz="3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3200" spc="5">
                <a:latin typeface="Cambria"/>
                <a:cs typeface="Cambria"/>
              </a:rPr>
              <a:t>и</a:t>
            </a:r>
            <a:r>
              <a:rPr sz="3200" spc="-20">
                <a:latin typeface="Cambria"/>
                <a:cs typeface="Cambria"/>
              </a:rPr>
              <a:t>с</a:t>
            </a:r>
            <a:r>
              <a:rPr sz="3200" spc="-5">
                <a:latin typeface="Cambria"/>
                <a:cs typeface="Cambria"/>
              </a:rPr>
              <a:t>п</a:t>
            </a:r>
            <a:r>
              <a:rPr sz="3200" spc="-15">
                <a:latin typeface="Cambria"/>
                <a:cs typeface="Cambria"/>
              </a:rPr>
              <a:t>о</a:t>
            </a:r>
            <a:r>
              <a:rPr sz="3200" spc="15">
                <a:latin typeface="Cambria"/>
                <a:cs typeface="Cambria"/>
              </a:rPr>
              <a:t>л</a:t>
            </a:r>
            <a:r>
              <a:rPr sz="3200">
                <a:latin typeface="Cambria"/>
                <a:cs typeface="Cambria"/>
              </a:rPr>
              <a:t>ьзу</a:t>
            </a:r>
            <a:r>
              <a:rPr sz="3200" spc="-10">
                <a:latin typeface="Cambria"/>
                <a:cs typeface="Cambria"/>
              </a:rPr>
              <a:t>е</a:t>
            </a:r>
            <a:r>
              <a:rPr sz="3200" spc="-15">
                <a:latin typeface="Cambria"/>
                <a:cs typeface="Cambria"/>
              </a:rPr>
              <a:t>м</a:t>
            </a:r>
            <a:r>
              <a:rPr sz="3200" spc="-10">
                <a:latin typeface="Cambria"/>
                <a:cs typeface="Cambria"/>
              </a:rPr>
              <a:t>ы</a:t>
            </a:r>
            <a:r>
              <a:rPr sz="3200" spc="5">
                <a:latin typeface="Cambria"/>
                <a:cs typeface="Cambria"/>
              </a:rPr>
              <a:t>е</a:t>
            </a:r>
            <a:r>
              <a:rPr sz="3200" spc="-180">
                <a:latin typeface="Cambria"/>
                <a:cs typeface="Cambria"/>
              </a:rPr>
              <a:t> </a:t>
            </a:r>
            <a:r>
              <a:rPr sz="3200" spc="15">
                <a:latin typeface="Cambria"/>
                <a:cs typeface="Cambria"/>
              </a:rPr>
              <a:t>дл</a:t>
            </a:r>
            <a:r>
              <a:rPr sz="3200" spc="350">
                <a:latin typeface="Cambria"/>
                <a:cs typeface="Cambria"/>
              </a:rPr>
              <a:t>я</a:t>
            </a:r>
            <a:r>
              <a:rPr sz="3200">
                <a:latin typeface="Cambria"/>
                <a:cs typeface="Cambria"/>
              </a:rPr>
              <a:t>г</a:t>
            </a:r>
            <a:r>
              <a:rPr sz="3200" spc="-10">
                <a:latin typeface="Cambria"/>
                <a:cs typeface="Cambria"/>
              </a:rPr>
              <a:t>р</a:t>
            </a:r>
            <a:r>
              <a:rPr sz="3200">
                <a:latin typeface="Cambria"/>
                <a:cs typeface="Cambria"/>
              </a:rPr>
              <a:t>а</a:t>
            </a:r>
            <a:r>
              <a:rPr sz="3200" spc="-20">
                <a:latin typeface="Cambria"/>
                <a:cs typeface="Cambria"/>
              </a:rPr>
              <a:t>ф</a:t>
            </a:r>
            <a:r>
              <a:rPr sz="3200">
                <a:latin typeface="Cambria"/>
                <a:cs typeface="Cambria"/>
              </a:rPr>
              <a:t>а</a:t>
            </a:r>
            <a:r>
              <a:rPr sz="3200" spc="-565">
                <a:latin typeface="Trebuchet MS"/>
                <a:cs typeface="Trebuchet MS"/>
              </a:rPr>
              <a:t>.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1982" y="1585140"/>
            <a:ext cx="3871237" cy="339003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55600" indent="-343535" algn="just">
              <a:spcBef>
                <a:spcPts val="114"/>
              </a:spcBef>
              <a:buFont typeface="Arial" panose="020B0604020202020204" pitchFamily="34" charset="0"/>
              <a:buChar char="•"/>
              <a:tabLst>
                <a:tab pos="356235" algn="l"/>
              </a:tabLst>
            </a:pPr>
            <a:r>
              <a:rPr lang="ru-RU" sz="1600" dirty="0">
                <a:latin typeface="Palatino Linotype"/>
                <a:cs typeface="Palatino Linotype"/>
              </a:rPr>
              <a:t>Коэффициент кластеризации;</a:t>
            </a:r>
          </a:p>
          <a:p>
            <a:pPr marL="355600" indent="-343535" algn="just">
              <a:spcBef>
                <a:spcPts val="114"/>
              </a:spcBef>
              <a:buFont typeface="Arial" panose="020B0604020202020204" pitchFamily="34" charset="0"/>
              <a:buChar char="•"/>
              <a:tabLst>
                <a:tab pos="356235" algn="l"/>
              </a:tabLst>
            </a:pPr>
            <a:r>
              <a:rPr lang="ru-RU" sz="1600" b="1" dirty="0">
                <a:latin typeface="Palatino Linotype"/>
                <a:cs typeface="Palatino Linotype"/>
              </a:rPr>
              <a:t>Модульность</a:t>
            </a:r>
            <a:r>
              <a:rPr lang="en-CA" sz="1600" b="1" dirty="0">
                <a:latin typeface="Palatino Linotype"/>
                <a:cs typeface="Palatino Linotype"/>
              </a:rPr>
              <a:t>;</a:t>
            </a:r>
            <a:endParaRPr lang="ru-RU" sz="1600" b="1" dirty="0">
              <a:latin typeface="Palatino Linotype"/>
              <a:cs typeface="Palatino Linotype"/>
            </a:endParaRPr>
          </a:p>
          <a:p>
            <a:pPr marL="355600" indent="-343535" algn="just">
              <a:spcBef>
                <a:spcPts val="114"/>
              </a:spcBef>
              <a:buFont typeface="Arial" panose="020B0604020202020204" pitchFamily="34" charset="0"/>
              <a:buChar char="•"/>
              <a:tabLst>
                <a:tab pos="356235" algn="l"/>
              </a:tabLst>
            </a:pPr>
            <a:r>
              <a:rPr lang="ru-RU" sz="1600" dirty="0">
                <a:latin typeface="Palatino Linotype"/>
                <a:cs typeface="Palatino Linotype"/>
              </a:rPr>
              <a:t>Определитель матрицы смежности с весами;</a:t>
            </a:r>
          </a:p>
          <a:p>
            <a:pPr marL="355600" indent="-343535" algn="just">
              <a:spcBef>
                <a:spcPts val="114"/>
              </a:spcBef>
              <a:buFont typeface="Arial" panose="020B0604020202020204" pitchFamily="34" charset="0"/>
              <a:buChar char="•"/>
              <a:tabLst>
                <a:tab pos="356235" algn="l"/>
              </a:tabLst>
            </a:pPr>
            <a:r>
              <a:rPr lang="ru-RU" sz="1600" dirty="0">
                <a:latin typeface="Palatino Linotype"/>
                <a:cs typeface="Palatino Linotype"/>
              </a:rPr>
              <a:t>Определитель матрицы Лапласа;</a:t>
            </a:r>
            <a:endParaRPr lang="en-CA" sz="1600" dirty="0">
              <a:latin typeface="Palatino Linotype"/>
              <a:cs typeface="Palatino Linotype"/>
            </a:endParaRPr>
          </a:p>
          <a:p>
            <a:pPr marL="355600" indent="-343535" algn="just">
              <a:spcBef>
                <a:spcPts val="114"/>
              </a:spcBef>
              <a:buFont typeface="Arial" panose="020B0604020202020204" pitchFamily="34" charset="0"/>
              <a:buChar char="•"/>
              <a:tabLst>
                <a:tab pos="356235" algn="l"/>
              </a:tabLst>
            </a:pPr>
            <a:r>
              <a:rPr lang="ru-RU" sz="1600" b="1" dirty="0">
                <a:latin typeface="Palatino Linotype"/>
                <a:cs typeface="Palatino Linotype"/>
              </a:rPr>
              <a:t>Ребро с наименьшим весом</a:t>
            </a:r>
            <a:r>
              <a:rPr lang="en-CA" sz="1600" b="1" dirty="0">
                <a:latin typeface="Palatino Linotype"/>
                <a:cs typeface="Palatino Linotype"/>
              </a:rPr>
              <a:t>;</a:t>
            </a:r>
            <a:endParaRPr sz="1600" b="1" dirty="0">
              <a:latin typeface="Palatino Linotype"/>
              <a:cs typeface="Palatino Linotype"/>
            </a:endParaRPr>
          </a:p>
          <a:p>
            <a:pPr marL="354965" indent="-342900" algn="just">
              <a:lnSpc>
                <a:spcPts val="2390"/>
              </a:lnSpc>
              <a:buFont typeface="Arial" panose="020B0604020202020204" pitchFamily="34" charset="0"/>
              <a:buChar char="•"/>
              <a:tabLst>
                <a:tab pos="356235" algn="l"/>
              </a:tabLst>
            </a:pPr>
            <a:r>
              <a:rPr lang="en-CA" sz="1600" b="1" spc="-5" dirty="0">
                <a:latin typeface="Palatino Linotype"/>
                <a:cs typeface="Palatino Linotype"/>
              </a:rPr>
              <a:t>C</a:t>
            </a:r>
            <a:r>
              <a:rPr lang="ru-RU" sz="1600" b="1" spc="-5" dirty="0" err="1">
                <a:latin typeface="Palatino Linotype"/>
                <a:cs typeface="Palatino Linotype"/>
              </a:rPr>
              <a:t>умма</a:t>
            </a:r>
            <a:r>
              <a:rPr lang="ru-RU" sz="1600" b="1" spc="-5" dirty="0">
                <a:latin typeface="Palatino Linotype"/>
                <a:cs typeface="Palatino Linotype"/>
              </a:rPr>
              <a:t> всех ребер графа</a:t>
            </a:r>
            <a:r>
              <a:rPr lang="en-CA" sz="1600" b="1" spc="-5" dirty="0" smtClean="0">
                <a:latin typeface="Palatino Linotype"/>
                <a:cs typeface="Palatino Linotype"/>
              </a:rPr>
              <a:t>.</a:t>
            </a:r>
            <a:endParaRPr lang="ru-RU" sz="1600" b="1" spc="-5" dirty="0" smtClean="0">
              <a:latin typeface="Palatino Linotype"/>
              <a:cs typeface="Palatino Linotype"/>
            </a:endParaRPr>
          </a:p>
          <a:p>
            <a:pPr marL="354965" indent="-342900" algn="just">
              <a:lnSpc>
                <a:spcPts val="2390"/>
              </a:lnSpc>
              <a:buFont typeface="Arial" panose="020B0604020202020204" pitchFamily="34" charset="0"/>
              <a:buChar char="•"/>
              <a:tabLst>
                <a:tab pos="356235" algn="l"/>
              </a:tabLst>
            </a:pPr>
            <a:r>
              <a:rPr lang="ru-RU" sz="1600" dirty="0" smtClean="0">
                <a:latin typeface="Palatino Linotype" panose="02040502050505030304" pitchFamily="18" charset="0"/>
                <a:cs typeface="Plantagenet Cherokee" panose="02020000000000000000" pitchFamily="18" charset="-79"/>
              </a:rPr>
              <a:t>Количество </a:t>
            </a:r>
            <a:r>
              <a:rPr lang="ru-RU" sz="1600" dirty="0">
                <a:latin typeface="Palatino Linotype" panose="02040502050505030304" pitchFamily="18" charset="0"/>
                <a:cs typeface="Plantagenet Cherokee" panose="02020000000000000000" pitchFamily="18" charset="-79"/>
              </a:rPr>
              <a:t>вершин; </a:t>
            </a:r>
            <a:endParaRPr lang="ru-RU" sz="1600" dirty="0" smtClean="0">
              <a:latin typeface="Palatino Linotype" panose="02040502050505030304" pitchFamily="18" charset="0"/>
              <a:cs typeface="Plantagenet Cherokee" panose="02020000000000000000" pitchFamily="18" charset="-79"/>
            </a:endParaRPr>
          </a:p>
          <a:p>
            <a:pPr marL="354965" indent="-342900" algn="just">
              <a:lnSpc>
                <a:spcPts val="2390"/>
              </a:lnSpc>
              <a:buFont typeface="Arial" panose="020B0604020202020204" pitchFamily="34" charset="0"/>
              <a:buChar char="•"/>
              <a:tabLst>
                <a:tab pos="356235" algn="l"/>
              </a:tabLst>
            </a:pPr>
            <a:r>
              <a:rPr lang="ru-RU" sz="1600" dirty="0" smtClean="0">
                <a:latin typeface="Palatino Linotype" panose="02040502050505030304" pitchFamily="18" charset="0"/>
                <a:cs typeface="Plantagenet Cherokee" panose="02020000000000000000" pitchFamily="18" charset="-79"/>
              </a:rPr>
              <a:t>Количество </a:t>
            </a:r>
            <a:r>
              <a:rPr lang="ru-RU" sz="1600" dirty="0">
                <a:latin typeface="Palatino Linotype" panose="02040502050505030304" pitchFamily="18" charset="0"/>
                <a:cs typeface="Plantagenet Cherokee" panose="02020000000000000000" pitchFamily="18" charset="-79"/>
              </a:rPr>
              <a:t>ребер; </a:t>
            </a:r>
            <a:endParaRPr lang="ru-RU" sz="1600" dirty="0" smtClean="0">
              <a:latin typeface="Palatino Linotype" panose="02040502050505030304" pitchFamily="18" charset="0"/>
              <a:cs typeface="Plantagenet Cherokee" panose="02020000000000000000" pitchFamily="18" charset="-79"/>
            </a:endParaRPr>
          </a:p>
          <a:p>
            <a:pPr marL="354965" indent="-342900" algn="just">
              <a:lnSpc>
                <a:spcPts val="2390"/>
              </a:lnSpc>
              <a:buFont typeface="Arial" panose="020B0604020202020204" pitchFamily="34" charset="0"/>
              <a:buChar char="•"/>
              <a:tabLst>
                <a:tab pos="356235" algn="l"/>
              </a:tabLst>
            </a:pPr>
            <a:r>
              <a:rPr lang="ru-RU" sz="1600" dirty="0" smtClean="0">
                <a:latin typeface="Palatino Linotype" panose="02040502050505030304" pitchFamily="18" charset="0"/>
                <a:cs typeface="Plantagenet Cherokee" panose="02020000000000000000" pitchFamily="18" charset="-79"/>
              </a:rPr>
              <a:t>Плотность </a:t>
            </a:r>
            <a:r>
              <a:rPr lang="ru-RU" sz="1600" dirty="0">
                <a:latin typeface="Palatino Linotype" panose="02040502050505030304" pitchFamily="18" charset="0"/>
                <a:cs typeface="Plantagenet Cherokee" panose="02020000000000000000" pitchFamily="18" charset="-79"/>
              </a:rPr>
              <a:t>графа; </a:t>
            </a:r>
            <a:endParaRPr lang="ru-RU" sz="1600" dirty="0" smtClean="0">
              <a:latin typeface="Palatino Linotype" panose="02040502050505030304" pitchFamily="18" charset="0"/>
              <a:cs typeface="Plantagenet Cherokee" panose="02020000000000000000" pitchFamily="18" charset="-79"/>
            </a:endParaRPr>
          </a:p>
          <a:p>
            <a:pPr marL="354965" indent="-342900" algn="just">
              <a:lnSpc>
                <a:spcPts val="2390"/>
              </a:lnSpc>
              <a:buFont typeface="Arial" panose="020B0604020202020204" pitchFamily="34" charset="0"/>
              <a:buChar char="•"/>
              <a:tabLst>
                <a:tab pos="356235" algn="l"/>
              </a:tabLst>
            </a:pPr>
            <a:r>
              <a:rPr lang="ru-RU" sz="1600" dirty="0" smtClean="0">
                <a:latin typeface="Palatino Linotype" panose="02040502050505030304" pitchFamily="18" charset="0"/>
                <a:cs typeface="Plantagenet Cherokee" panose="02020000000000000000" pitchFamily="18" charset="-79"/>
              </a:rPr>
              <a:t>Радиус </a:t>
            </a:r>
            <a:r>
              <a:rPr lang="ru-RU" sz="1600" dirty="0">
                <a:latin typeface="Palatino Linotype" panose="02040502050505030304" pitchFamily="18" charset="0"/>
                <a:cs typeface="Plantagenet Cherokee" panose="02020000000000000000" pitchFamily="18" charset="-79"/>
              </a:rPr>
              <a:t>графа; </a:t>
            </a:r>
          </a:p>
          <a:p>
            <a:pPr marL="354965" indent="-342900" algn="just">
              <a:lnSpc>
                <a:spcPts val="2390"/>
              </a:lnSpc>
              <a:buFont typeface="Arial" panose="020B0604020202020204" pitchFamily="34" charset="0"/>
              <a:buChar char="•"/>
              <a:tabLst>
                <a:tab pos="356235" algn="l"/>
              </a:tabLst>
            </a:pPr>
            <a:endParaRPr lang="en-CA" sz="1600" b="1" spc="-5" dirty="0">
              <a:latin typeface="Palatino Linotype"/>
              <a:cs typeface="Palatino Linotype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446FEE8-3BB9-6D45-B359-57924D383A8A}"/>
              </a:ext>
            </a:extLst>
          </p:cNvPr>
          <p:cNvSpPr txBox="1"/>
          <p:nvPr/>
        </p:nvSpPr>
        <p:spPr>
          <a:xfrm>
            <a:off x="4571999" y="1541016"/>
            <a:ext cx="4529159" cy="223336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706950" indent="-285750">
              <a:lnSpc>
                <a:spcPts val="246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latin typeface="Palatino Linotype" panose="02040502050505030304" pitchFamily="18" charset="0"/>
                <a:cs typeface="Plantagenet Cherokee" panose="02020000000000000000" pitchFamily="18" charset="-79"/>
              </a:rPr>
              <a:t>Диаметр графа; </a:t>
            </a:r>
          </a:p>
          <a:p>
            <a:pPr marL="706950" indent="-285750">
              <a:lnSpc>
                <a:spcPts val="246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latin typeface="Palatino Linotype" panose="02040502050505030304" pitchFamily="18" charset="0"/>
                <a:cs typeface="Plantagenet Cherokee" panose="02020000000000000000" pitchFamily="18" charset="-79"/>
              </a:rPr>
              <a:t>Транзитивность; </a:t>
            </a:r>
          </a:p>
          <a:p>
            <a:pPr marL="706950" indent="-285750">
              <a:lnSpc>
                <a:spcPts val="246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latin typeface="Palatino Linotype" panose="02040502050505030304" pitchFamily="18" charset="0"/>
                <a:cs typeface="Plantagenet Cherokee" panose="02020000000000000000" pitchFamily="18" charset="-79"/>
              </a:rPr>
              <a:t>Средний коэффициент кластеризации;</a:t>
            </a:r>
          </a:p>
          <a:p>
            <a:pPr marL="706950" indent="-285750">
              <a:lnSpc>
                <a:spcPts val="246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latin typeface="Palatino Linotype" panose="02040502050505030304" pitchFamily="18" charset="0"/>
                <a:cs typeface="Plantagenet Cherokee" panose="02020000000000000000" pitchFamily="18" charset="-79"/>
              </a:rPr>
              <a:t>Связность графа; </a:t>
            </a:r>
          </a:p>
          <a:p>
            <a:pPr marL="706950" indent="-285750">
              <a:lnSpc>
                <a:spcPts val="246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latin typeface="Palatino Linotype" panose="02040502050505030304" pitchFamily="18" charset="0"/>
                <a:cs typeface="Plantagenet Cherokee" panose="02020000000000000000" pitchFamily="18" charset="-79"/>
              </a:rPr>
              <a:t>Степень </a:t>
            </a:r>
            <a:r>
              <a:rPr lang="ru-RU" sz="1600" dirty="0" err="1">
                <a:latin typeface="Palatino Linotype" panose="02040502050505030304" pitchFamily="18" charset="0"/>
                <a:cs typeface="Plantagenet Cherokee" panose="02020000000000000000" pitchFamily="18" charset="-79"/>
              </a:rPr>
              <a:t>ассортивности</a:t>
            </a:r>
            <a:r>
              <a:rPr lang="ru-RU" sz="1600" dirty="0">
                <a:latin typeface="Palatino Linotype" panose="02040502050505030304" pitchFamily="18" charset="0"/>
                <a:cs typeface="Plantagenet Cherokee" panose="02020000000000000000" pitchFamily="18" charset="-79"/>
              </a:rPr>
              <a:t> графа; </a:t>
            </a:r>
          </a:p>
          <a:p>
            <a:pPr marL="706950" indent="-285750">
              <a:lnSpc>
                <a:spcPts val="246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latin typeface="Palatino Linotype" panose="02040502050505030304" pitchFamily="18" charset="0"/>
                <a:cs typeface="Plantagenet Cherokee" panose="02020000000000000000" pitchFamily="18" charset="-79"/>
              </a:rPr>
              <a:t>Индекс Эстрады; </a:t>
            </a:r>
          </a:p>
          <a:p>
            <a:pPr marL="706950" indent="-285750">
              <a:lnSpc>
                <a:spcPts val="246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latin typeface="Palatino Linotype" panose="02040502050505030304" pitchFamily="18" charset="0"/>
                <a:cs typeface="Plantagenet Cherokee" panose="02020000000000000000" pitchFamily="18" charset="-79"/>
              </a:rPr>
              <a:t>Размер наибольшего клика на графе; </a:t>
            </a:r>
          </a:p>
        </p:txBody>
      </p:sp>
    </p:spTree>
    <p:extLst>
      <p:ext uri="{BB962C8B-B14F-4D97-AF65-F5344CB8AC3E}">
        <p14:creationId xmlns:p14="http://schemas.microsoft.com/office/powerpoint/2010/main" val="2599851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Результаты</a:t>
            </a:r>
          </a:p>
        </p:txBody>
      </p:sp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94F0DC2B-8BF7-FF4D-91BC-9D532110E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407529"/>
              </p:ext>
            </p:extLst>
          </p:nvPr>
        </p:nvGraphicFramePr>
        <p:xfrm>
          <a:off x="1165859" y="1809750"/>
          <a:ext cx="6812279" cy="195452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03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3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3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1317">
                <a:tc>
                  <a:txBody>
                    <a:bodyPr/>
                    <a:lstStyle/>
                    <a:p>
                      <a:pPr marL="206375" marR="198755" indent="469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200" spc="-15">
                          <a:solidFill>
                            <a:srgbClr val="383536"/>
                          </a:solidFill>
                        </a:rPr>
                        <a:t>Используемая </a:t>
                      </a:r>
                      <a:r>
                        <a:rPr sz="1200" spc="-10">
                          <a:solidFill>
                            <a:srgbClr val="383536"/>
                          </a:solidFill>
                        </a:rPr>
                        <a:t> </a:t>
                      </a:r>
                      <a:r>
                        <a:rPr sz="1200" spc="-20">
                          <a:solidFill>
                            <a:srgbClr val="383536"/>
                          </a:solidFill>
                        </a:rPr>
                        <a:t>характеристика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250825" marR="241935" indent="1651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200" spc="-15">
                          <a:solidFill>
                            <a:srgbClr val="383536"/>
                          </a:solidFill>
                        </a:rPr>
                        <a:t>Коэффициент </a:t>
                      </a:r>
                      <a:r>
                        <a:rPr sz="1200" spc="-360">
                          <a:solidFill>
                            <a:srgbClr val="383536"/>
                          </a:solidFill>
                        </a:rPr>
                        <a:t> </a:t>
                      </a:r>
                      <a:r>
                        <a:rPr sz="1200" spc="-5">
                          <a:solidFill>
                            <a:srgbClr val="383536"/>
                          </a:solidFill>
                        </a:rPr>
                        <a:t>детер</a:t>
                      </a:r>
                      <a:r>
                        <a:rPr sz="1200" spc="-10">
                          <a:solidFill>
                            <a:srgbClr val="383536"/>
                          </a:solidFill>
                        </a:rPr>
                        <a:t>м</a:t>
                      </a:r>
                      <a:r>
                        <a:rPr sz="1200" spc="-5">
                          <a:solidFill>
                            <a:srgbClr val="383536"/>
                          </a:solidFill>
                        </a:rPr>
                        <a:t>и</a:t>
                      </a:r>
                      <a:r>
                        <a:rPr sz="1200">
                          <a:solidFill>
                            <a:srgbClr val="383536"/>
                          </a:solidFill>
                        </a:rPr>
                        <a:t>н</a:t>
                      </a:r>
                      <a:r>
                        <a:rPr sz="1200" spc="-5">
                          <a:solidFill>
                            <a:srgbClr val="383536"/>
                          </a:solidFill>
                        </a:rPr>
                        <a:t>ац</a:t>
                      </a:r>
                      <a:r>
                        <a:rPr sz="1200" spc="-10">
                          <a:solidFill>
                            <a:srgbClr val="383536"/>
                          </a:solidFill>
                        </a:rPr>
                        <a:t>и</a:t>
                      </a:r>
                      <a:r>
                        <a:rPr sz="1200">
                          <a:solidFill>
                            <a:srgbClr val="383536"/>
                          </a:solidFill>
                        </a:rPr>
                        <a:t>и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200" spc="-20" err="1">
                          <a:solidFill>
                            <a:srgbClr val="383536"/>
                          </a:solidFill>
                        </a:rPr>
                        <a:t>Кол-во</a:t>
                      </a:r>
                      <a:r>
                        <a:rPr sz="1200" spc="-35">
                          <a:solidFill>
                            <a:srgbClr val="383536"/>
                          </a:solidFill>
                        </a:rPr>
                        <a:t> </a:t>
                      </a:r>
                      <a:endParaRPr lang="ru-RU" sz="1200" spc="-35">
                        <a:solidFill>
                          <a:srgbClr val="383536"/>
                        </a:solidFill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ru-RU" sz="1200" spc="-15">
                          <a:solidFill>
                            <a:srgbClr val="383536"/>
                          </a:solidFill>
                        </a:rPr>
                        <a:t>регрессоров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454025" marR="132080" indent="-30988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200" spc="-20" dirty="0" err="1">
                          <a:solidFill>
                            <a:srgbClr val="383536"/>
                          </a:solidFill>
                        </a:rPr>
                        <a:t>Кол-во</a:t>
                      </a:r>
                      <a:r>
                        <a:rPr sz="1200" spc="-20" dirty="0">
                          <a:solidFill>
                            <a:srgbClr val="383536"/>
                          </a:solidFill>
                        </a:rPr>
                        <a:t> </a:t>
                      </a:r>
                      <a:r>
                        <a:rPr sz="1200" spc="-20" dirty="0" err="1">
                          <a:solidFill>
                            <a:srgbClr val="383536"/>
                          </a:solidFill>
                        </a:rPr>
                        <a:t>значимых</a:t>
                      </a:r>
                      <a:r>
                        <a:rPr sz="1200" spc="-20" dirty="0">
                          <a:solidFill>
                            <a:srgbClr val="383536"/>
                          </a:solidFill>
                        </a:rPr>
                        <a:t> </a:t>
                      </a:r>
                      <a:r>
                        <a:rPr sz="1200" spc="-360" dirty="0">
                          <a:solidFill>
                            <a:srgbClr val="383536"/>
                          </a:solidFill>
                        </a:rPr>
                        <a:t> </a:t>
                      </a:r>
                      <a:r>
                        <a:rPr lang="ru-RU" sz="1200" spc="-15" dirty="0">
                          <a:solidFill>
                            <a:srgbClr val="383536"/>
                          </a:solidFill>
                        </a:rPr>
                        <a:t>регрессоров</a:t>
                      </a:r>
                      <a:endParaRPr sz="12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7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200" spc="-5">
                          <a:solidFill>
                            <a:srgbClr val="383536"/>
                          </a:solidFill>
                        </a:rPr>
                        <a:t>Модульность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R="61976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200">
                          <a:solidFill>
                            <a:srgbClr val="383536"/>
                          </a:solidFill>
                        </a:rPr>
                        <a:t>0,3</a:t>
                      </a:r>
                      <a:r>
                        <a:rPr lang="ru-RU" sz="1200">
                          <a:solidFill>
                            <a:srgbClr val="383536"/>
                          </a:solidFill>
                        </a:rPr>
                        <a:t>37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200" spc="-5">
                          <a:solidFill>
                            <a:srgbClr val="383536"/>
                          </a:solidFill>
                        </a:rPr>
                        <a:t>35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8032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ru-RU" sz="1200">
                          <a:solidFill>
                            <a:srgbClr val="383536"/>
                          </a:solidFill>
                        </a:rPr>
                        <a:t>5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167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ru-RU" sz="1200" spc="-15">
                          <a:solidFill>
                            <a:srgbClr val="383536"/>
                          </a:solidFill>
                        </a:rPr>
                        <a:t>Ребро с наименьшим весов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R="61976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200">
                          <a:solidFill>
                            <a:srgbClr val="383536"/>
                          </a:solidFill>
                        </a:rPr>
                        <a:t>0,</a:t>
                      </a:r>
                      <a:r>
                        <a:rPr lang="ru-RU" sz="1200">
                          <a:solidFill>
                            <a:srgbClr val="383536"/>
                          </a:solidFill>
                        </a:rPr>
                        <a:t>502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200" spc="-5">
                          <a:solidFill>
                            <a:srgbClr val="383536"/>
                          </a:solidFill>
                        </a:rPr>
                        <a:t>34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8032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200">
                          <a:solidFill>
                            <a:srgbClr val="383536"/>
                          </a:solidFill>
                        </a:rPr>
                        <a:t>9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29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25">
                          <a:solidFill>
                            <a:srgbClr val="383536"/>
                          </a:solidFill>
                        </a:rPr>
                        <a:t>Сумма</a:t>
                      </a:r>
                      <a:r>
                        <a:rPr sz="1200" spc="10">
                          <a:solidFill>
                            <a:srgbClr val="383536"/>
                          </a:solidFill>
                        </a:rPr>
                        <a:t> </a:t>
                      </a:r>
                      <a:r>
                        <a:rPr sz="1200" spc="-5">
                          <a:solidFill>
                            <a:srgbClr val="383536"/>
                          </a:solidFill>
                        </a:rPr>
                        <a:t>всех</a:t>
                      </a:r>
                      <a:r>
                        <a:rPr sz="1200" spc="-15">
                          <a:solidFill>
                            <a:srgbClr val="383536"/>
                          </a:solidFill>
                        </a:rPr>
                        <a:t> </a:t>
                      </a:r>
                      <a:r>
                        <a:rPr sz="1200" spc="-10">
                          <a:solidFill>
                            <a:srgbClr val="383536"/>
                          </a:solidFill>
                        </a:rPr>
                        <a:t>путей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/>
                </a:tc>
                <a:tc>
                  <a:txBody>
                    <a:bodyPr/>
                    <a:lstStyle/>
                    <a:p>
                      <a:pPr marR="61976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>
                          <a:solidFill>
                            <a:srgbClr val="383536"/>
                          </a:solidFill>
                        </a:rPr>
                        <a:t>0,219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>
                          <a:solidFill>
                            <a:srgbClr val="383536"/>
                          </a:solidFill>
                        </a:rPr>
                        <a:t>37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/>
                </a:tc>
                <a:tc>
                  <a:txBody>
                    <a:bodyPr/>
                    <a:lstStyle/>
                    <a:p>
                      <a:pPr marL="8032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>
                          <a:solidFill>
                            <a:srgbClr val="383536"/>
                          </a:solidFill>
                        </a:rPr>
                        <a:t>3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0669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A689B16-19F8-4847-BEE3-D83872980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999" y="428574"/>
            <a:ext cx="4302000" cy="630000"/>
          </a:xfrm>
        </p:spPr>
        <p:txBody>
          <a:bodyPr/>
          <a:lstStyle/>
          <a:p>
            <a:r>
              <a:rPr lang="ru-RU" dirty="0"/>
              <a:t>Результаты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7B752CB-02CA-4A46-833F-61F5E39634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279827"/>
              </p:ext>
            </p:extLst>
          </p:nvPr>
        </p:nvGraphicFramePr>
        <p:xfrm>
          <a:off x="1165859" y="1297903"/>
          <a:ext cx="6812279" cy="106006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03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3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3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1317">
                <a:tc>
                  <a:txBody>
                    <a:bodyPr/>
                    <a:lstStyle/>
                    <a:p>
                      <a:pPr marL="206375" marR="198755" indent="469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250825" marR="241935" indent="1651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200" spc="-15" dirty="0" err="1">
                          <a:solidFill>
                            <a:srgbClr val="383536"/>
                          </a:solidFill>
                        </a:rPr>
                        <a:t>Коэффициент</a:t>
                      </a:r>
                      <a:r>
                        <a:rPr sz="1200" spc="-15" dirty="0">
                          <a:solidFill>
                            <a:srgbClr val="383536"/>
                          </a:solidFill>
                        </a:rPr>
                        <a:t> </a:t>
                      </a:r>
                      <a:r>
                        <a:rPr sz="1200" spc="-360" dirty="0">
                          <a:solidFill>
                            <a:srgbClr val="383536"/>
                          </a:solidFill>
                        </a:rPr>
                        <a:t> </a:t>
                      </a:r>
                      <a:r>
                        <a:rPr sz="1200" spc="-5" dirty="0" err="1">
                          <a:solidFill>
                            <a:srgbClr val="383536"/>
                          </a:solidFill>
                        </a:rPr>
                        <a:t>детер</a:t>
                      </a:r>
                      <a:r>
                        <a:rPr sz="1200" spc="-10" dirty="0" err="1">
                          <a:solidFill>
                            <a:srgbClr val="383536"/>
                          </a:solidFill>
                        </a:rPr>
                        <a:t>м</a:t>
                      </a:r>
                      <a:r>
                        <a:rPr sz="1200" spc="-5" dirty="0" err="1">
                          <a:solidFill>
                            <a:srgbClr val="383536"/>
                          </a:solidFill>
                        </a:rPr>
                        <a:t>и</a:t>
                      </a:r>
                      <a:r>
                        <a:rPr sz="1200" dirty="0" err="1">
                          <a:solidFill>
                            <a:srgbClr val="383536"/>
                          </a:solidFill>
                        </a:rPr>
                        <a:t>н</a:t>
                      </a:r>
                      <a:r>
                        <a:rPr sz="1200" spc="-5" dirty="0" err="1">
                          <a:solidFill>
                            <a:srgbClr val="383536"/>
                          </a:solidFill>
                        </a:rPr>
                        <a:t>ац</a:t>
                      </a:r>
                      <a:r>
                        <a:rPr sz="1200" spc="-10" dirty="0" err="1">
                          <a:solidFill>
                            <a:srgbClr val="383536"/>
                          </a:solidFill>
                        </a:rPr>
                        <a:t>и</a:t>
                      </a:r>
                      <a:r>
                        <a:rPr sz="1200" dirty="0" err="1">
                          <a:solidFill>
                            <a:srgbClr val="383536"/>
                          </a:solidFill>
                        </a:rPr>
                        <a:t>и</a:t>
                      </a:r>
                      <a:endParaRPr sz="12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200" spc="-20" dirty="0" err="1">
                          <a:solidFill>
                            <a:srgbClr val="383536"/>
                          </a:solidFill>
                        </a:rPr>
                        <a:t>Кол-во</a:t>
                      </a:r>
                      <a:r>
                        <a:rPr sz="1200" spc="-35" dirty="0">
                          <a:solidFill>
                            <a:srgbClr val="383536"/>
                          </a:solidFill>
                        </a:rPr>
                        <a:t> </a:t>
                      </a:r>
                      <a:endParaRPr lang="ru-RU" sz="1200" spc="-35" dirty="0">
                        <a:solidFill>
                          <a:srgbClr val="383536"/>
                        </a:solidFill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ru-RU" sz="1200" spc="-15" dirty="0">
                          <a:solidFill>
                            <a:srgbClr val="383536"/>
                          </a:solidFill>
                        </a:rPr>
                        <a:t>регрессоров</a:t>
                      </a:r>
                      <a:endParaRPr sz="12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454025" marR="132080" indent="-30988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200" spc="-20" dirty="0" err="1">
                          <a:solidFill>
                            <a:srgbClr val="383536"/>
                          </a:solidFill>
                        </a:rPr>
                        <a:t>Кол-во</a:t>
                      </a:r>
                      <a:r>
                        <a:rPr sz="1200" spc="-20" dirty="0">
                          <a:solidFill>
                            <a:srgbClr val="383536"/>
                          </a:solidFill>
                        </a:rPr>
                        <a:t> </a:t>
                      </a:r>
                      <a:r>
                        <a:rPr sz="1200" spc="-20" dirty="0" err="1">
                          <a:solidFill>
                            <a:srgbClr val="383536"/>
                          </a:solidFill>
                        </a:rPr>
                        <a:t>значимых</a:t>
                      </a:r>
                      <a:r>
                        <a:rPr sz="1200" spc="-20" dirty="0">
                          <a:solidFill>
                            <a:srgbClr val="383536"/>
                          </a:solidFill>
                        </a:rPr>
                        <a:t> </a:t>
                      </a:r>
                      <a:r>
                        <a:rPr sz="1200" spc="-360" dirty="0">
                          <a:solidFill>
                            <a:srgbClr val="383536"/>
                          </a:solidFill>
                        </a:rPr>
                        <a:t> </a:t>
                      </a:r>
                      <a:r>
                        <a:rPr lang="ru-RU" sz="1200" spc="-15" dirty="0">
                          <a:solidFill>
                            <a:srgbClr val="383536"/>
                          </a:solidFill>
                        </a:rPr>
                        <a:t>регрессоров</a:t>
                      </a:r>
                      <a:endParaRPr sz="12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7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ru-RU" sz="1200" spc="-5">
                          <a:solidFill>
                            <a:srgbClr val="383536"/>
                          </a:solidFill>
                        </a:rPr>
                        <a:t>Общая выборка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R="61976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200" dirty="0">
                          <a:solidFill>
                            <a:srgbClr val="383536"/>
                          </a:solidFill>
                        </a:rPr>
                        <a:t>0,</a:t>
                      </a:r>
                      <a:r>
                        <a:rPr lang="ru-RU" sz="1200" dirty="0">
                          <a:solidFill>
                            <a:srgbClr val="383536"/>
                          </a:solidFill>
                        </a:rPr>
                        <a:t>515</a:t>
                      </a:r>
                      <a:endParaRPr sz="12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ru-RU" sz="1200" spc="-5" dirty="0">
                          <a:solidFill>
                            <a:srgbClr val="383536"/>
                          </a:solidFill>
                        </a:rPr>
                        <a:t>15</a:t>
                      </a:r>
                      <a:endParaRPr sz="12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8032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ru-RU" sz="1200" dirty="0">
                          <a:solidFill>
                            <a:srgbClr val="383536"/>
                          </a:solidFill>
                        </a:rPr>
                        <a:t>9</a:t>
                      </a:r>
                      <a:endParaRPr sz="12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bject 4"/>
          <p:cNvSpPr txBox="1"/>
          <p:nvPr/>
        </p:nvSpPr>
        <p:spPr>
          <a:xfrm>
            <a:off x="2663294" y="2447195"/>
            <a:ext cx="5738186" cy="30020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065" algn="just">
              <a:lnSpc>
                <a:spcPts val="2390"/>
              </a:lnSpc>
              <a:tabLst>
                <a:tab pos="356235" algn="l"/>
              </a:tabLst>
            </a:pPr>
            <a:r>
              <a:rPr lang="ru-RU" sz="1600" b="1" spc="-5" dirty="0" smtClean="0">
                <a:latin typeface="Palatino Linotype"/>
                <a:cs typeface="Palatino Linotype"/>
              </a:rPr>
              <a:t>Характеристики, которые вошли в модель: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11" y="2836628"/>
            <a:ext cx="64626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/>
              <a:t>Короткий путь для подграфов: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 smtClean="0"/>
              <a:t>101.A@OD1_79.A@NH2_101.A@OD2_79.A@NH1_81.A@O_74.A@O_83.A@O</a:t>
            </a:r>
            <a:endParaRPr lang="ru-RU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 smtClean="0"/>
              <a:t>124.B@OD1_46.B@NE2_71.B@NE2_124.B@OD2_126.B@N</a:t>
            </a:r>
            <a:endParaRPr lang="ru-RU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 smtClean="0"/>
              <a:t>124.B@OD1_46.B@NE2_71.B@NE2_124.B@OD2_126.B@N_an</a:t>
            </a:r>
            <a:endParaRPr lang="ru-RU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 smtClean="0"/>
              <a:t>54.B@OG1_52.B@OD1_52.B@OD2_54.B@N</a:t>
            </a:r>
            <a:endParaRPr lang="ru-RU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 smtClean="0"/>
              <a:t>126.A@N_124.A@OD2_124.A@OD1_71.A@NE2_46.A@NE2</a:t>
            </a:r>
            <a:endParaRPr lang="ru-RU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 smtClean="0"/>
              <a:t>46.B@NH2_124.B@OD2_124.B@OD1_71.B@NE2_126.B@N</a:t>
            </a:r>
            <a:endParaRPr lang="ru-RU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 smtClean="0"/>
              <a:t>125.B@OD2_71.B@NE2_124.B@OD1_126.B@N_124.B@OD2_46.B@NE2</a:t>
            </a:r>
            <a:endParaRPr lang="ru-RU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 smtClean="0"/>
              <a:t>124.B@OD1_46.B@NE2_71.B@NE2_126.B@N_124.B@OD2</a:t>
            </a:r>
            <a:endParaRPr lang="ru-RU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67510" y="4607946"/>
            <a:ext cx="6462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/>
              <a:t>Сумма всех ребер для подграфов: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/>
              <a:t>79.A@NE_80.A@O_83.A@N</a:t>
            </a:r>
            <a:endParaRPr lang="ru-RU" sz="1200" dirty="0" smtClean="0"/>
          </a:p>
        </p:txBody>
      </p:sp>
    </p:spTree>
    <p:extLst>
      <p:ext uri="{BB962C8B-B14F-4D97-AF65-F5344CB8AC3E}">
        <p14:creationId xmlns:p14="http://schemas.microsoft.com/office/powerpoint/2010/main" val="3882970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011" y="410510"/>
            <a:ext cx="5170305" cy="421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79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966" y="833425"/>
            <a:ext cx="6164017" cy="318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02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348" y="698601"/>
            <a:ext cx="7257027" cy="370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843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589" y="913608"/>
            <a:ext cx="6746771" cy="348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RMSE</a:t>
            </a:r>
            <a:endParaRPr lang="ru-RU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292606"/>
              </p:ext>
            </p:extLst>
          </p:nvPr>
        </p:nvGraphicFramePr>
        <p:xfrm>
          <a:off x="2311042" y="2270662"/>
          <a:ext cx="4521915" cy="637024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061667">
                  <a:extLst>
                    <a:ext uri="{9D8B030D-6E8A-4147-A177-3AD203B41FA5}">
                      <a16:colId xmlns:a16="http://schemas.microsoft.com/office/drawing/2014/main" val="247378574"/>
                    </a:ext>
                  </a:extLst>
                </a:gridCol>
                <a:gridCol w="1671143">
                  <a:extLst>
                    <a:ext uri="{9D8B030D-6E8A-4147-A177-3AD203B41FA5}">
                      <a16:colId xmlns:a16="http://schemas.microsoft.com/office/drawing/2014/main" val="1044148773"/>
                    </a:ext>
                  </a:extLst>
                </a:gridCol>
                <a:gridCol w="1789105">
                  <a:extLst>
                    <a:ext uri="{9D8B030D-6E8A-4147-A177-3AD203B41FA5}">
                      <a16:colId xmlns:a16="http://schemas.microsoft.com/office/drawing/2014/main" val="1487827612"/>
                    </a:ext>
                  </a:extLst>
                </a:gridCol>
              </a:tblGrid>
              <a:tr h="38365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 dirty="0">
                          <a:effectLst/>
                          <a:latin typeface="Palatino Linotype" panose="02040502050505030304" pitchFamily="18" charset="0"/>
                        </a:rPr>
                        <a:t> 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  <a:latin typeface="Palatino Linotype" panose="02040502050505030304" pitchFamily="18" charset="0"/>
                        </a:rPr>
                        <a:t>Обычный МНК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 dirty="0">
                          <a:effectLst/>
                          <a:latin typeface="Palatino Linotype" panose="02040502050505030304" pitchFamily="18" charset="0"/>
                        </a:rPr>
                        <a:t>Робастный МНК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202315"/>
                  </a:ext>
                </a:extLst>
              </a:tr>
              <a:tr h="205757"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  <a:latin typeface="Palatino Linotype" panose="02040502050505030304" pitchFamily="18" charset="0"/>
                        </a:rPr>
                        <a:t>RMSE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 dirty="0">
                          <a:effectLst/>
                          <a:latin typeface="Palatino Linotype" panose="02040502050505030304" pitchFamily="18" charset="0"/>
                        </a:rPr>
                        <a:t>3.788002758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 dirty="0">
                          <a:effectLst/>
                          <a:latin typeface="Palatino Linotype" panose="02040502050505030304" pitchFamily="18" charset="0"/>
                        </a:rPr>
                        <a:t>3.865618748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3194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985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8"/>
          <p:cNvSpPr txBox="1">
            <a:spLocks noGrp="1"/>
          </p:cNvSpPr>
          <p:nvPr>
            <p:ph type="title"/>
          </p:nvPr>
        </p:nvSpPr>
        <p:spPr>
          <a:xfrm>
            <a:off x="2473200" y="475126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latin typeface="Palatino Linotype" panose="02040502050505030304" pitchFamily="18" charset="0"/>
                <a:cs typeface="Teko Light" panose="020B0604020202020204" charset="0"/>
              </a:rPr>
              <a:t>Структура данных</a:t>
            </a:r>
            <a:endParaRPr sz="2800">
              <a:latin typeface="Palatino Linotype" panose="02040502050505030304" pitchFamily="18" charset="0"/>
              <a:cs typeface="Teko Light" panose="020B0604020202020204" charset="0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7B725E80-3445-4C11-9195-F0337D713D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719832"/>
              </p:ext>
            </p:extLst>
          </p:nvPr>
        </p:nvGraphicFramePr>
        <p:xfrm>
          <a:off x="2063575" y="1520765"/>
          <a:ext cx="5722449" cy="1171114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907483">
                  <a:extLst>
                    <a:ext uri="{9D8B030D-6E8A-4147-A177-3AD203B41FA5}">
                      <a16:colId xmlns:a16="http://schemas.microsoft.com/office/drawing/2014/main" val="3476473032"/>
                    </a:ext>
                  </a:extLst>
                </a:gridCol>
                <a:gridCol w="1907483">
                  <a:extLst>
                    <a:ext uri="{9D8B030D-6E8A-4147-A177-3AD203B41FA5}">
                      <a16:colId xmlns:a16="http://schemas.microsoft.com/office/drawing/2014/main" val="3485094995"/>
                    </a:ext>
                  </a:extLst>
                </a:gridCol>
                <a:gridCol w="1907483">
                  <a:extLst>
                    <a:ext uri="{9D8B030D-6E8A-4147-A177-3AD203B41FA5}">
                      <a16:colId xmlns:a16="http://schemas.microsoft.com/office/drawing/2014/main" val="2054877633"/>
                    </a:ext>
                  </a:extLst>
                </a:gridCol>
              </a:tblGrid>
              <a:tr h="348154">
                <a:tc>
                  <a:txBody>
                    <a:bodyPr/>
                    <a:lstStyle/>
                    <a:p>
                      <a:pPr algn="ctr"/>
                      <a:endParaRPr lang="en-CA" sz="1200" u="none"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u="none">
                          <a:effectLst/>
                        </a:rPr>
                        <a:t>A4T</a:t>
                      </a:r>
                      <a:endParaRPr lang="en-CA" sz="1200" u="none"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u="none">
                          <a:effectLst/>
                        </a:rPr>
                        <a:t>A4V</a:t>
                      </a:r>
                      <a:endParaRPr lang="en-CA" sz="1200" u="none"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6768036"/>
                  </a:ext>
                </a:extLst>
              </a:tr>
              <a:tr h="204796">
                <a:tc>
                  <a:txBody>
                    <a:bodyPr/>
                    <a:lstStyle/>
                    <a:p>
                      <a:pPr algn="ctr"/>
                      <a:r>
                        <a:rPr lang="en-CA" sz="1200" u="sng">
                          <a:effectLst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4.A@N-20.A</a:t>
                      </a:r>
                      <a:r>
                        <a:rPr lang="en-CA" sz="1200" u="sng">
                          <a:effectLst/>
                        </a:rPr>
                        <a:t>@O</a:t>
                      </a:r>
                      <a:endParaRPr lang="en-CA" sz="1200" u="sng"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u="none">
                          <a:effectLst/>
                        </a:rPr>
                        <a:t>0.821</a:t>
                      </a:r>
                      <a:endParaRPr lang="ru-RU" sz="1200" u="none"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u="none">
                          <a:effectLst/>
                        </a:rPr>
                        <a:t>0.851</a:t>
                      </a:r>
                      <a:endParaRPr lang="ru-RU" sz="1200" u="none"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7768033"/>
                  </a:ext>
                </a:extLst>
              </a:tr>
              <a:tr h="204796">
                <a:tc>
                  <a:txBody>
                    <a:bodyPr/>
                    <a:lstStyle/>
                    <a:p>
                      <a:pPr algn="ctr"/>
                      <a:r>
                        <a:rPr lang="en-CA" sz="1200" u="sng">
                          <a:effectLst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5.A@N-150.A</a:t>
                      </a:r>
                      <a:r>
                        <a:rPr lang="en-CA" sz="1200" u="sng">
                          <a:effectLst/>
                        </a:rPr>
                        <a:t>@O</a:t>
                      </a:r>
                      <a:endParaRPr lang="en-CA" sz="1200" u="sng"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u="none">
                          <a:effectLst/>
                        </a:rPr>
                        <a:t>0.906</a:t>
                      </a:r>
                      <a:endParaRPr lang="ru-RU" sz="1200" u="none"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u="none">
                          <a:effectLst/>
                        </a:rPr>
                        <a:t>0.974</a:t>
                      </a:r>
                      <a:endParaRPr lang="ru-RU" sz="1200" u="none"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251615"/>
                  </a:ext>
                </a:extLst>
              </a:tr>
              <a:tr h="204796">
                <a:tc>
                  <a:txBody>
                    <a:bodyPr/>
                    <a:lstStyle/>
                    <a:p>
                      <a:pPr algn="ctr"/>
                      <a:r>
                        <a:rPr lang="en-CA" sz="1200" u="sng">
                          <a:effectLst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6.A@N-18.A</a:t>
                      </a:r>
                      <a:r>
                        <a:rPr lang="en-CA" sz="1200" u="sng">
                          <a:effectLst/>
                        </a:rPr>
                        <a:t>@O</a:t>
                      </a:r>
                      <a:endParaRPr lang="en-CA" sz="1200" u="sng"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u="none">
                          <a:effectLst/>
                        </a:rPr>
                        <a:t>0.928</a:t>
                      </a:r>
                      <a:endParaRPr lang="ru-RU" sz="1200" u="none"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u="none">
                          <a:effectLst/>
                        </a:rPr>
                        <a:t>0.899</a:t>
                      </a:r>
                      <a:endParaRPr lang="ru-RU" sz="1200" u="none"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0641436"/>
                  </a:ext>
                </a:extLst>
              </a:tr>
            </a:tbl>
          </a:graphicData>
        </a:graphic>
      </p:graphicFrame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B3DDED61-251E-4783-96CE-D26AE759E2B3}"/>
              </a:ext>
            </a:extLst>
          </p:cNvPr>
          <p:cNvCxnSpPr>
            <a:cxnSpLocks/>
          </p:cNvCxnSpPr>
          <p:nvPr/>
        </p:nvCxnSpPr>
        <p:spPr>
          <a:xfrm flipH="1" flipV="1">
            <a:off x="4802400" y="2691879"/>
            <a:ext cx="813600" cy="83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020E4D06-4D9C-49C5-A442-A9E89E5EC21B}"/>
              </a:ext>
            </a:extLst>
          </p:cNvPr>
          <p:cNvCxnSpPr>
            <a:cxnSpLocks/>
          </p:cNvCxnSpPr>
          <p:nvPr/>
        </p:nvCxnSpPr>
        <p:spPr>
          <a:xfrm flipV="1">
            <a:off x="5616000" y="2691879"/>
            <a:ext cx="691200" cy="83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A945CC3-3442-45C3-96C0-23ABE4BA0061}"/>
              </a:ext>
            </a:extLst>
          </p:cNvPr>
          <p:cNvSpPr txBox="1"/>
          <p:nvPr/>
        </p:nvSpPr>
        <p:spPr>
          <a:xfrm>
            <a:off x="5018400" y="3523157"/>
            <a:ext cx="35136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1200">
                <a:latin typeface="Palatino Linotype" panose="02040502050505030304" pitchFamily="18" charset="0"/>
                <a:cs typeface="Teko Light" panose="020B0604020202020204" charset="0"/>
              </a:rPr>
              <a:t>Столбцы, содержащие веса соответствующих ребер. Каждый столбец представляет информацию по одному пациенту.</a:t>
            </a: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D51A0D71-78DD-4DBD-9A6B-081E463A0E12}"/>
              </a:ext>
            </a:extLst>
          </p:cNvPr>
          <p:cNvCxnSpPr>
            <a:cxnSpLocks/>
            <a:stCxn id="19" idx="3"/>
            <a:endCxn id="2" idx="1"/>
          </p:cNvCxnSpPr>
          <p:nvPr/>
        </p:nvCxnSpPr>
        <p:spPr>
          <a:xfrm flipV="1">
            <a:off x="1721644" y="2106322"/>
            <a:ext cx="341931" cy="585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0F78DEC-6223-40F4-B401-6B2A24B8A841}"/>
              </a:ext>
            </a:extLst>
          </p:cNvPr>
          <p:cNvSpPr txBox="1"/>
          <p:nvPr/>
        </p:nvSpPr>
        <p:spPr>
          <a:xfrm>
            <a:off x="252845" y="2276521"/>
            <a:ext cx="146879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1200">
                <a:latin typeface="Palatino Linotype" panose="02040502050505030304" pitchFamily="18" charset="0"/>
                <a:cs typeface="Teko Light" panose="020B0604020202020204" charset="0"/>
              </a:rPr>
              <a:t>Столбец с информацией о ребрах: донор-акцептор</a:t>
            </a:r>
          </a:p>
        </p:txBody>
      </p:sp>
      <p:cxnSp>
        <p:nvCxnSpPr>
          <p:cNvPr id="25" name="Соединитель: уступ 24">
            <a:extLst>
              <a:ext uri="{FF2B5EF4-FFF2-40B4-BE49-F238E27FC236}">
                <a16:creationId xmlns:a16="http://schemas.microsoft.com/office/drawing/2014/main" id="{CDFEF58D-8E0C-473E-84E4-4298C77A82A8}"/>
              </a:ext>
            </a:extLst>
          </p:cNvPr>
          <p:cNvCxnSpPr>
            <a:cxnSpLocks/>
          </p:cNvCxnSpPr>
          <p:nvPr/>
        </p:nvCxnSpPr>
        <p:spPr>
          <a:xfrm rot="5400000">
            <a:off x="2273555" y="2837519"/>
            <a:ext cx="551328" cy="2727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Соединитель: уступ 28">
            <a:extLst>
              <a:ext uri="{FF2B5EF4-FFF2-40B4-BE49-F238E27FC236}">
                <a16:creationId xmlns:a16="http://schemas.microsoft.com/office/drawing/2014/main" id="{DAE42747-A817-4C16-B9AC-C3C9BE0EF733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64600" y="2864558"/>
            <a:ext cx="555544" cy="21445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130B671-4087-460D-9667-89543242B0BD}"/>
              </a:ext>
            </a:extLst>
          </p:cNvPr>
          <p:cNvSpPr txBox="1"/>
          <p:nvPr/>
        </p:nvSpPr>
        <p:spPr>
          <a:xfrm>
            <a:off x="2093663" y="3238959"/>
            <a:ext cx="65287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1200">
                <a:latin typeface="Palatino Linotype" panose="02040502050505030304" pitchFamily="18" charset="0"/>
                <a:cs typeface="Teko Light" panose="020B0604020202020204" charset="0"/>
              </a:rPr>
              <a:t>Донор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0F6CA5-3F89-4D4B-BFDF-986F6DB4C8E9}"/>
              </a:ext>
            </a:extLst>
          </p:cNvPr>
          <p:cNvSpPr txBox="1"/>
          <p:nvPr/>
        </p:nvSpPr>
        <p:spPr>
          <a:xfrm>
            <a:off x="3233700" y="3249558"/>
            <a:ext cx="9711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1200">
                <a:latin typeface="Palatino Linotype" panose="02040502050505030304" pitchFamily="18" charset="0"/>
                <a:cs typeface="Teko Light" panose="020B0604020202020204" charset="0"/>
              </a:rPr>
              <a:t>Акцептор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 smtClean="0"/>
              <a:t>Кросс-</a:t>
            </a:r>
            <a:r>
              <a:rPr lang="ru-RU" sz="2400" dirty="0" err="1" smtClean="0"/>
              <a:t>валидация</a:t>
            </a:r>
            <a:endParaRPr lang="ru-RU" sz="2400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6AC5C054-52C0-9846-A630-35FC76E987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0994926"/>
              </p:ext>
            </p:extLst>
          </p:nvPr>
        </p:nvGraphicFramePr>
        <p:xfrm>
          <a:off x="3746158" y="3123191"/>
          <a:ext cx="12573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1" r:id="rId3" imgW="1257300" imgH="431800" progId="Equation.DSMT4">
                  <p:embed/>
                </p:oleObj>
              </mc:Choice>
              <mc:Fallback>
                <p:oleObj r:id="rId3" imgW="1257300" imgH="4318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6AC5C054-52C0-9846-A630-35FC76E987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6158" y="3123191"/>
                        <a:ext cx="1257300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BFCBA4C-8A80-9B40-A4DC-E893DEABC418}"/>
              </a:ext>
            </a:extLst>
          </p:cNvPr>
          <p:cNvSpPr txBox="1"/>
          <p:nvPr/>
        </p:nvSpPr>
        <p:spPr>
          <a:xfrm>
            <a:off x="1202109" y="3619692"/>
            <a:ext cx="7491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где,     </a:t>
            </a:r>
            <a:r>
              <a:rPr lang="ru-RU" altLang="ru-RU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- полученные значения после оценки с учетом того, что отсутствует </a:t>
            </a:r>
            <a:r>
              <a:rPr lang="en-CA" altLang="ru-RU" dirty="0" err="1">
                <a:solidFill>
                  <a:schemeClr val="tx1"/>
                </a:solidFill>
                <a:latin typeface="Footlight MT Light" panose="0204060206030A020304" pitchFamily="18" charset="0"/>
                <a:ea typeface="Times New Roman" panose="02020603050405020304" pitchFamily="18" charset="0"/>
              </a:rPr>
              <a:t>i</a:t>
            </a:r>
            <a:r>
              <a:rPr lang="ru-RU" altLang="ru-RU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-</a:t>
            </a:r>
            <a:r>
              <a:rPr lang="ru-RU" altLang="ru-RU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ая</a:t>
            </a:r>
            <a:r>
              <a:rPr lang="ru-RU" altLang="ru-RU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строка. </a:t>
            </a:r>
            <a:endParaRPr lang="ru-RU" altLang="ru-RU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95AF30C5-FE4E-0D4F-834D-39751E4FB9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7093500"/>
              </p:ext>
            </p:extLst>
          </p:nvPr>
        </p:nvGraphicFramePr>
        <p:xfrm>
          <a:off x="1597521" y="3681428"/>
          <a:ext cx="266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2" r:id="rId5" imgW="279400" imgH="241300" progId="Equation.DSMT4">
                  <p:embed/>
                </p:oleObj>
              </mc:Choice>
              <mc:Fallback>
                <p:oleObj r:id="rId5" imgW="279400" imgH="2413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95AF30C5-FE4E-0D4F-834D-39751E4FB9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7521" y="3681428"/>
                        <a:ext cx="2667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460348"/>
              </p:ext>
            </p:extLst>
          </p:nvPr>
        </p:nvGraphicFramePr>
        <p:xfrm>
          <a:off x="1494393" y="1976081"/>
          <a:ext cx="6145373" cy="656201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2011960">
                  <a:extLst>
                    <a:ext uri="{9D8B030D-6E8A-4147-A177-3AD203B41FA5}">
                      <a16:colId xmlns:a16="http://schemas.microsoft.com/office/drawing/2014/main" val="3017412205"/>
                    </a:ext>
                  </a:extLst>
                </a:gridCol>
                <a:gridCol w="1615042">
                  <a:extLst>
                    <a:ext uri="{9D8B030D-6E8A-4147-A177-3AD203B41FA5}">
                      <a16:colId xmlns:a16="http://schemas.microsoft.com/office/drawing/2014/main" val="3299709166"/>
                    </a:ext>
                  </a:extLst>
                </a:gridCol>
                <a:gridCol w="1204438">
                  <a:extLst>
                    <a:ext uri="{9D8B030D-6E8A-4147-A177-3AD203B41FA5}">
                      <a16:colId xmlns:a16="http://schemas.microsoft.com/office/drawing/2014/main" val="1078107648"/>
                    </a:ext>
                  </a:extLst>
                </a:gridCol>
                <a:gridCol w="1313933">
                  <a:extLst>
                    <a:ext uri="{9D8B030D-6E8A-4147-A177-3AD203B41FA5}">
                      <a16:colId xmlns:a16="http://schemas.microsoft.com/office/drawing/2014/main" val="4127843879"/>
                    </a:ext>
                  </a:extLst>
                </a:gridCol>
              </a:tblGrid>
              <a:tr h="280916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 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250825" marR="241935" indent="1651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ru-RU" sz="1200" spc="-15" dirty="0" smtClean="0"/>
                        <a:t>Коэффициент </a:t>
                      </a:r>
                      <a:r>
                        <a:rPr lang="ru-RU" sz="1200" spc="-360" dirty="0" smtClean="0"/>
                        <a:t> </a:t>
                      </a:r>
                      <a:r>
                        <a:rPr lang="ru-RU" sz="1200" spc="-5" dirty="0" smtClean="0"/>
                        <a:t>детер</a:t>
                      </a:r>
                      <a:r>
                        <a:rPr lang="ru-RU" sz="1200" spc="-10" dirty="0" smtClean="0"/>
                        <a:t>м</a:t>
                      </a:r>
                      <a:r>
                        <a:rPr lang="ru-RU" sz="1200" spc="-5" dirty="0" smtClean="0"/>
                        <a:t>и</a:t>
                      </a:r>
                      <a:r>
                        <a:rPr lang="ru-RU" sz="1200" dirty="0" smtClean="0"/>
                        <a:t>н</a:t>
                      </a:r>
                      <a:r>
                        <a:rPr lang="ru-RU" sz="1200" spc="-5" dirty="0" smtClean="0"/>
                        <a:t>ац</a:t>
                      </a:r>
                      <a:r>
                        <a:rPr lang="ru-RU" sz="1200" spc="-10" dirty="0" smtClean="0"/>
                        <a:t>и</a:t>
                      </a:r>
                      <a:r>
                        <a:rPr lang="ru-RU" sz="1200" dirty="0" smtClean="0"/>
                        <a:t>и</a:t>
                      </a:r>
                      <a:endParaRPr lang="ru-RU" sz="1200" dirty="0">
                        <a:latin typeface="Microsoft Sans Serif"/>
                        <a:cs typeface="Microsoft Sans Serif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Обычный МНК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Робастный МНК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19224734"/>
                  </a:ext>
                </a:extLst>
              </a:tr>
              <a:tr h="280916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Ошибка кросс </a:t>
                      </a:r>
                      <a:r>
                        <a:rPr lang="ru-RU" sz="1200" u="none" strike="noStrike" dirty="0" err="1">
                          <a:effectLst/>
                        </a:rPr>
                        <a:t>валидации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0.515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6.69396852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6.689695787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91234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755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/>
              <a:t>Кросс-</a:t>
            </a:r>
            <a:r>
              <a:rPr lang="ru-RU" sz="2400" dirty="0" err="1"/>
              <a:t>валидация</a:t>
            </a:r>
            <a:endParaRPr lang="ru-RU" sz="2800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894966"/>
              </p:ext>
            </p:extLst>
          </p:nvPr>
        </p:nvGraphicFramePr>
        <p:xfrm>
          <a:off x="1758950" y="1984375"/>
          <a:ext cx="5626100" cy="1175385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790700">
                  <a:extLst>
                    <a:ext uri="{9D8B030D-6E8A-4147-A177-3AD203B41FA5}">
                      <a16:colId xmlns:a16="http://schemas.microsoft.com/office/drawing/2014/main" val="173000356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81754328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04752073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72026224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Palatino Linotype" panose="02040502050505030304" pitchFamily="18" charset="0"/>
                        </a:rPr>
                        <a:t> 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  <a:latin typeface="Palatino Linotype" panose="02040502050505030304" pitchFamily="18" charset="0"/>
                        </a:rPr>
                        <a:t>n </a:t>
                      </a:r>
                      <a:r>
                        <a:rPr lang="ru-RU" sz="1200" u="none" strike="noStrike">
                          <a:effectLst/>
                          <a:latin typeface="Palatino Linotype" panose="02040502050505030304" pitchFamily="18" charset="0"/>
                        </a:rPr>
                        <a:t>значений валидаций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Palatino Linotype" panose="02040502050505030304" pitchFamily="18" charset="0"/>
                        </a:rPr>
                        <a:t>Обычный МНК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Palatino Linotype" panose="02040502050505030304" pitchFamily="18" charset="0"/>
                        </a:rPr>
                        <a:t>Робастный МНК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87294110"/>
                  </a:ext>
                </a:extLst>
              </a:tr>
              <a:tr h="200025">
                <a:tc rowSpan="4"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Palatino Linotype" panose="02040502050505030304" pitchFamily="18" charset="0"/>
                        </a:rPr>
                        <a:t>Ошибка кросс </a:t>
                      </a:r>
                      <a:r>
                        <a:rPr lang="ru-RU" sz="1200" u="none" strike="noStrike" dirty="0" err="1">
                          <a:effectLst/>
                          <a:latin typeface="Palatino Linotype" panose="02040502050505030304" pitchFamily="18" charset="0"/>
                        </a:rPr>
                        <a:t>валидации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Palatino Linotype" panose="02040502050505030304" pitchFamily="18" charset="0"/>
                        </a:rPr>
                        <a:t>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Palatino Linotype" panose="02040502050505030304" pitchFamily="18" charset="0"/>
                        </a:rPr>
                        <a:t>11.4812028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Palatino Linotype" panose="02040502050505030304" pitchFamily="18" charset="0"/>
                        </a:rPr>
                        <a:t>11.78645428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5811014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Palatino Linotype" panose="02040502050505030304" pitchFamily="18" charset="0"/>
                        </a:rPr>
                        <a:t>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Palatino Linotype" panose="02040502050505030304" pitchFamily="18" charset="0"/>
                        </a:rPr>
                        <a:t>11.91748789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Palatino Linotype" panose="02040502050505030304" pitchFamily="18" charset="0"/>
                        </a:rPr>
                        <a:t>13.06804192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40505688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Palatino Linotype" panose="02040502050505030304" pitchFamily="18" charset="0"/>
                        </a:rPr>
                        <a:t>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Palatino Linotype" panose="02040502050505030304" pitchFamily="18" charset="0"/>
                        </a:rPr>
                        <a:t>10.03913134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Palatino Linotype" panose="02040502050505030304" pitchFamily="18" charset="0"/>
                        </a:rPr>
                        <a:t>11.07664542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65484384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Palatino Linotype" panose="02040502050505030304" pitchFamily="18" charset="0"/>
                        </a:rPr>
                        <a:t>12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Palatino Linotype" panose="02040502050505030304" pitchFamily="18" charset="0"/>
                        </a:rPr>
                        <a:t>11.23820801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Palatino Linotype" panose="02040502050505030304" pitchFamily="18" charset="0"/>
                        </a:rPr>
                        <a:t>12.38048862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93146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096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926" y="608358"/>
            <a:ext cx="5120764" cy="179957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36415BAA-1A90-5B4F-A38C-774720A64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B39AA9-6B12-8B4A-A76F-73245A020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861" y="30417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5A689B16-19F8-4847-BEE3-D83872980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163" y="64702"/>
            <a:ext cx="3931674" cy="420239"/>
          </a:xfrm>
        </p:spPr>
        <p:txBody>
          <a:bodyPr/>
          <a:lstStyle/>
          <a:p>
            <a:r>
              <a:rPr lang="en-CA" sz="2400" dirty="0" smtClean="0"/>
              <a:t>Ordinary Least Squares</a:t>
            </a:r>
            <a:endParaRPr lang="ru-RU" sz="240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682" y="3122192"/>
            <a:ext cx="5328263" cy="1726889"/>
          </a:xfrm>
          <a:prstGeom prst="rect">
            <a:avLst/>
          </a:prstGeom>
        </p:spPr>
      </p:pic>
      <p:sp>
        <p:nvSpPr>
          <p:cNvPr id="12" name="Заголовок 2">
            <a:extLst>
              <a:ext uri="{FF2B5EF4-FFF2-40B4-BE49-F238E27FC236}">
                <a16:creationId xmlns:a16="http://schemas.microsoft.com/office/drawing/2014/main" id="{5A689B16-19F8-4847-BEE3-D83872980DC0}"/>
              </a:ext>
            </a:extLst>
          </p:cNvPr>
          <p:cNvSpPr txBox="1">
            <a:spLocks/>
          </p:cNvSpPr>
          <p:nvPr/>
        </p:nvSpPr>
        <p:spPr>
          <a:xfrm>
            <a:off x="2545433" y="2554940"/>
            <a:ext cx="3931674" cy="420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en-CA" sz="2400" dirty="0" smtClean="0"/>
              <a:t>Robust </a:t>
            </a:r>
            <a:r>
              <a:rPr lang="en-CA" sz="2400" dirty="0" smtClean="0"/>
              <a:t>Method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32766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 smtClean="0"/>
              <a:t>Коэффициенты</a:t>
            </a:r>
            <a:r>
              <a:rPr lang="en-CA" sz="2400" dirty="0" smtClean="0"/>
              <a:t> </a:t>
            </a:r>
            <a:r>
              <a:rPr lang="ru-RU" sz="2400" dirty="0" smtClean="0"/>
              <a:t>регрессии</a:t>
            </a:r>
            <a:endParaRPr lang="ru-RU" sz="2400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084892"/>
              </p:ext>
            </p:extLst>
          </p:nvPr>
        </p:nvGraphicFramePr>
        <p:xfrm>
          <a:off x="3139704" y="1182856"/>
          <a:ext cx="2864592" cy="2949133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954864">
                  <a:extLst>
                    <a:ext uri="{9D8B030D-6E8A-4147-A177-3AD203B41FA5}">
                      <a16:colId xmlns:a16="http://schemas.microsoft.com/office/drawing/2014/main" val="3465436966"/>
                    </a:ext>
                  </a:extLst>
                </a:gridCol>
                <a:gridCol w="954864">
                  <a:extLst>
                    <a:ext uri="{9D8B030D-6E8A-4147-A177-3AD203B41FA5}">
                      <a16:colId xmlns:a16="http://schemas.microsoft.com/office/drawing/2014/main" val="4022249860"/>
                    </a:ext>
                  </a:extLst>
                </a:gridCol>
                <a:gridCol w="954864">
                  <a:extLst>
                    <a:ext uri="{9D8B030D-6E8A-4147-A177-3AD203B41FA5}">
                      <a16:colId xmlns:a16="http://schemas.microsoft.com/office/drawing/2014/main" val="1175048462"/>
                    </a:ext>
                  </a:extLst>
                </a:gridCol>
              </a:tblGrid>
              <a:tr h="268103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  <a:latin typeface="Palatino Linotype" panose="02040502050505030304" pitchFamily="18" charset="0"/>
                        </a:rPr>
                        <a:t> 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cs typeface="Teko Light" panose="020B060402020202020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  <a:latin typeface="Palatino Linotype" panose="02040502050505030304" pitchFamily="18" charset="0"/>
                        </a:rPr>
                        <a:t>Ordinary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cs typeface="Teko Light" panose="020B060402020202020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  <a:latin typeface="Palatino Linotype" panose="02040502050505030304" pitchFamily="18" charset="0"/>
                        </a:rPr>
                        <a:t>Robust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cs typeface="Teko Light" panose="020B060402020202020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16404325"/>
                  </a:ext>
                </a:extLst>
              </a:tr>
              <a:tr h="268103"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  <a:latin typeface="Palatino Linotype" panose="02040502050505030304" pitchFamily="18" charset="0"/>
                        </a:rPr>
                        <a:t>x1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cs typeface="Teko Light" panose="020B060402020202020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  <a:latin typeface="Palatino Linotype" panose="02040502050505030304" pitchFamily="18" charset="0"/>
                        </a:rPr>
                        <a:t>1.17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cs typeface="Teko Light" panose="020B060402020202020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  <a:latin typeface="Palatino Linotype" panose="02040502050505030304" pitchFamily="18" charset="0"/>
                        </a:rPr>
                        <a:t>0.85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cs typeface="Teko Light" panose="020B060402020202020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46846803"/>
                  </a:ext>
                </a:extLst>
              </a:tr>
              <a:tr h="268103"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  <a:latin typeface="Palatino Linotype" panose="02040502050505030304" pitchFamily="18" charset="0"/>
                        </a:rPr>
                        <a:t>x2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cs typeface="Teko Light" panose="020B060402020202020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  <a:latin typeface="Palatino Linotype" panose="02040502050505030304" pitchFamily="18" charset="0"/>
                        </a:rPr>
                        <a:t>-14.49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cs typeface="Teko Light" panose="020B060402020202020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  <a:latin typeface="Palatino Linotype" panose="02040502050505030304" pitchFamily="18" charset="0"/>
                        </a:rPr>
                        <a:t>-13.56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cs typeface="Teko Light" panose="020B060402020202020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6823847"/>
                  </a:ext>
                </a:extLst>
              </a:tr>
              <a:tr h="268103"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  <a:latin typeface="Palatino Linotype" panose="02040502050505030304" pitchFamily="18" charset="0"/>
                        </a:rPr>
                        <a:t>x3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cs typeface="Teko Light" panose="020B060402020202020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  <a:latin typeface="Palatino Linotype" panose="02040502050505030304" pitchFamily="18" charset="0"/>
                        </a:rPr>
                        <a:t>10.2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cs typeface="Teko Light" panose="020B060402020202020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  <a:latin typeface="Palatino Linotype" panose="02040502050505030304" pitchFamily="18" charset="0"/>
                        </a:rPr>
                        <a:t>9.61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cs typeface="Teko Light" panose="020B060402020202020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7137952"/>
                  </a:ext>
                </a:extLst>
              </a:tr>
              <a:tr h="268103"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  <a:latin typeface="Palatino Linotype" panose="02040502050505030304" pitchFamily="18" charset="0"/>
                        </a:rPr>
                        <a:t>x4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cs typeface="Teko Light" panose="020B060402020202020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 dirty="0">
                          <a:effectLst/>
                          <a:latin typeface="Palatino Linotype" panose="02040502050505030304" pitchFamily="18" charset="0"/>
                        </a:rPr>
                        <a:t>1.76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cs typeface="Teko Light" panose="020B060402020202020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  <a:latin typeface="Palatino Linotype" panose="02040502050505030304" pitchFamily="18" charset="0"/>
                        </a:rPr>
                        <a:t>1.89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cs typeface="Teko Light" panose="020B060402020202020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5335261"/>
                  </a:ext>
                </a:extLst>
              </a:tr>
              <a:tr h="268103"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  <a:latin typeface="Palatino Linotype" panose="02040502050505030304" pitchFamily="18" charset="0"/>
                        </a:rPr>
                        <a:t>x5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cs typeface="Teko Light" panose="020B060402020202020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  <a:latin typeface="Palatino Linotype" panose="02040502050505030304" pitchFamily="18" charset="0"/>
                        </a:rPr>
                        <a:t>7.91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cs typeface="Teko Light" panose="020B060402020202020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  <a:latin typeface="Palatino Linotype" panose="02040502050505030304" pitchFamily="18" charset="0"/>
                        </a:rPr>
                        <a:t>7.53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cs typeface="Teko Light" panose="020B060402020202020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47153271"/>
                  </a:ext>
                </a:extLst>
              </a:tr>
              <a:tr h="268103"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  <a:latin typeface="Palatino Linotype" panose="02040502050505030304" pitchFamily="18" charset="0"/>
                        </a:rPr>
                        <a:t>x6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cs typeface="Teko Light" panose="020B060402020202020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  <a:latin typeface="Palatino Linotype" panose="02040502050505030304" pitchFamily="18" charset="0"/>
                        </a:rPr>
                        <a:t>1.6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cs typeface="Teko Light" panose="020B060402020202020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  <a:latin typeface="Palatino Linotype" panose="02040502050505030304" pitchFamily="18" charset="0"/>
                        </a:rPr>
                        <a:t>1.71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cs typeface="Teko Light" panose="020B060402020202020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87916587"/>
                  </a:ext>
                </a:extLst>
              </a:tr>
              <a:tr h="268103"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  <a:latin typeface="Palatino Linotype" panose="02040502050505030304" pitchFamily="18" charset="0"/>
                        </a:rPr>
                        <a:t>x7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cs typeface="Teko Light" panose="020B060402020202020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  <a:latin typeface="Palatino Linotype" panose="02040502050505030304" pitchFamily="18" charset="0"/>
                        </a:rPr>
                        <a:t>1.71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cs typeface="Teko Light" panose="020B060402020202020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 dirty="0">
                          <a:effectLst/>
                          <a:latin typeface="Palatino Linotype" panose="02040502050505030304" pitchFamily="18" charset="0"/>
                        </a:rPr>
                        <a:t>1.79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cs typeface="Teko Light" panose="020B060402020202020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3016879"/>
                  </a:ext>
                </a:extLst>
              </a:tr>
              <a:tr h="268103"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  <a:latin typeface="Palatino Linotype" panose="02040502050505030304" pitchFamily="18" charset="0"/>
                        </a:rPr>
                        <a:t>x8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cs typeface="Teko Light" panose="020B060402020202020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 dirty="0">
                          <a:effectLst/>
                          <a:latin typeface="Palatino Linotype" panose="02040502050505030304" pitchFamily="18" charset="0"/>
                        </a:rPr>
                        <a:t>6.08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cs typeface="Teko Light" panose="020B060402020202020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 dirty="0">
                          <a:effectLst/>
                          <a:latin typeface="Palatino Linotype" panose="02040502050505030304" pitchFamily="18" charset="0"/>
                        </a:rPr>
                        <a:t>5.8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cs typeface="Teko Light" panose="020B060402020202020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43918307"/>
                  </a:ext>
                </a:extLst>
              </a:tr>
              <a:tr h="268103"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  <a:latin typeface="Palatino Linotype" panose="02040502050505030304" pitchFamily="18" charset="0"/>
                        </a:rPr>
                        <a:t>x9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cs typeface="Teko Light" panose="020B060402020202020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  <a:latin typeface="Palatino Linotype" panose="02040502050505030304" pitchFamily="18" charset="0"/>
                        </a:rPr>
                        <a:t>-1.56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cs typeface="Teko Light" panose="020B060402020202020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  <a:latin typeface="Palatino Linotype" panose="02040502050505030304" pitchFamily="18" charset="0"/>
                        </a:rPr>
                        <a:t>-1.32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cs typeface="Teko Light" panose="020B060402020202020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72242852"/>
                  </a:ext>
                </a:extLst>
              </a:tr>
              <a:tr h="268103"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  <a:latin typeface="Palatino Linotype" panose="02040502050505030304" pitchFamily="18" charset="0"/>
                        </a:rPr>
                        <a:t>const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cs typeface="Teko Light" panose="020B060402020202020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  <a:latin typeface="Palatino Linotype" panose="02040502050505030304" pitchFamily="18" charset="0"/>
                        </a:rPr>
                        <a:t>4.93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cs typeface="Teko Light" panose="020B060402020202020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 dirty="0">
                          <a:effectLst/>
                          <a:latin typeface="Palatino Linotype" panose="02040502050505030304" pitchFamily="18" charset="0"/>
                        </a:rPr>
                        <a:t>4.28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cs typeface="Teko Light" panose="020B060402020202020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44353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9387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 txBox="1">
            <a:spLocks noGrp="1"/>
          </p:cNvSpPr>
          <p:nvPr>
            <p:ph type="ctrTitle"/>
          </p:nvPr>
        </p:nvSpPr>
        <p:spPr>
          <a:xfrm>
            <a:off x="1508248" y="2292771"/>
            <a:ext cx="5919686" cy="16242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sz="2800" b="1" dirty="0"/>
              <a:t>Построение модели времени дожития пациентов с боковым амиотрофическим склерозом на основе графов </a:t>
            </a:r>
            <a:r>
              <a:rPr lang="ru-RU" sz="2800" b="1"/>
              <a:t>водородных связей</a:t>
            </a:r>
            <a:endParaRPr sz="5400" b="1" dirty="0">
              <a:latin typeface="Tiger Expert" panose="020703000202050204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C51855F-0405-4DCD-934C-7B4BF09AC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5237" y="4000127"/>
            <a:ext cx="3273526" cy="479682"/>
          </a:xfrm>
        </p:spPr>
        <p:txBody>
          <a:bodyPr/>
          <a:lstStyle/>
          <a:p>
            <a:r>
              <a:rPr lang="ru-RU" sz="1100" dirty="0" err="1"/>
              <a:t>Воронкина</a:t>
            </a:r>
            <a:r>
              <a:rPr lang="ru-RU" sz="1100"/>
              <a:t> Д.К, ФПМИ НГТУ.</a:t>
            </a:r>
          </a:p>
          <a:p>
            <a:r>
              <a:rPr lang="ru-RU" sz="1100"/>
              <a:t>Научный руководитель: Тимофеев В.С </a:t>
            </a:r>
            <a:r>
              <a:rPr lang="ru-RU" sz="1100" err="1"/>
              <a:t>д.т.н</a:t>
            </a:r>
            <a:endParaRPr lang="ru-RU" sz="1100"/>
          </a:p>
        </p:txBody>
      </p:sp>
    </p:spTree>
    <p:extLst>
      <p:ext uri="{BB962C8B-B14F-4D97-AF65-F5344CB8AC3E}">
        <p14:creationId xmlns:p14="http://schemas.microsoft.com/office/powerpoint/2010/main" val="660175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6EF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539495"/>
            <a:ext cx="7900670" cy="695325"/>
          </a:xfrm>
          <a:custGeom>
            <a:avLst/>
            <a:gdLst/>
            <a:ahLst/>
            <a:cxnLst/>
            <a:rect l="l" t="t" r="r" b="b"/>
            <a:pathLst>
              <a:path w="7900670" h="695325">
                <a:moveTo>
                  <a:pt x="7552944" y="0"/>
                </a:moveTo>
                <a:lnTo>
                  <a:pt x="0" y="0"/>
                </a:lnTo>
                <a:lnTo>
                  <a:pt x="0" y="694943"/>
                </a:lnTo>
                <a:lnTo>
                  <a:pt x="7552944" y="694943"/>
                </a:lnTo>
                <a:lnTo>
                  <a:pt x="7600092" y="691771"/>
                </a:lnTo>
                <a:lnTo>
                  <a:pt x="7645313" y="682531"/>
                </a:lnTo>
                <a:lnTo>
                  <a:pt x="7688193" y="667637"/>
                </a:lnTo>
                <a:lnTo>
                  <a:pt x="7728316" y="647502"/>
                </a:lnTo>
                <a:lnTo>
                  <a:pt x="7765271" y="622541"/>
                </a:lnTo>
                <a:lnTo>
                  <a:pt x="7798641" y="593169"/>
                </a:lnTo>
                <a:lnTo>
                  <a:pt x="7828013" y="559799"/>
                </a:lnTo>
                <a:lnTo>
                  <a:pt x="7852974" y="522844"/>
                </a:lnTo>
                <a:lnTo>
                  <a:pt x="7873109" y="482721"/>
                </a:lnTo>
                <a:lnTo>
                  <a:pt x="7888003" y="439841"/>
                </a:lnTo>
                <a:lnTo>
                  <a:pt x="7897243" y="394620"/>
                </a:lnTo>
                <a:lnTo>
                  <a:pt x="7900416" y="347471"/>
                </a:lnTo>
                <a:lnTo>
                  <a:pt x="7897243" y="300323"/>
                </a:lnTo>
                <a:lnTo>
                  <a:pt x="7888003" y="255102"/>
                </a:lnTo>
                <a:lnTo>
                  <a:pt x="7873109" y="212222"/>
                </a:lnTo>
                <a:lnTo>
                  <a:pt x="7852974" y="172099"/>
                </a:lnTo>
                <a:lnTo>
                  <a:pt x="7828013" y="135144"/>
                </a:lnTo>
                <a:lnTo>
                  <a:pt x="7798641" y="101774"/>
                </a:lnTo>
                <a:lnTo>
                  <a:pt x="7765271" y="72402"/>
                </a:lnTo>
                <a:lnTo>
                  <a:pt x="7728316" y="47441"/>
                </a:lnTo>
                <a:lnTo>
                  <a:pt x="7688193" y="27306"/>
                </a:lnTo>
                <a:lnTo>
                  <a:pt x="7645313" y="12412"/>
                </a:lnTo>
                <a:lnTo>
                  <a:pt x="7600092" y="3172"/>
                </a:lnTo>
                <a:lnTo>
                  <a:pt x="75529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38159" y="310895"/>
            <a:ext cx="91440" cy="8686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75904" y="310895"/>
            <a:ext cx="91440" cy="8686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3647" y="310895"/>
            <a:ext cx="91440" cy="8686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38159" y="493776"/>
            <a:ext cx="91440" cy="9143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75904" y="493776"/>
            <a:ext cx="91440" cy="9143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3647" y="493776"/>
            <a:ext cx="91440" cy="9143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38159" y="681227"/>
            <a:ext cx="91440" cy="8686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75904" y="681227"/>
            <a:ext cx="91440" cy="8686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13647" y="681227"/>
            <a:ext cx="91440" cy="86868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92276" y="595960"/>
            <a:ext cx="352234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000" b="1" spc="-5">
                <a:latin typeface="Palatino Linotype"/>
                <a:cs typeface="Palatino Linotype"/>
              </a:rPr>
              <a:t>Модель</a:t>
            </a:r>
            <a:r>
              <a:rPr sz="3000" b="1" spc="-45">
                <a:latin typeface="Palatino Linotype"/>
                <a:cs typeface="Palatino Linotype"/>
              </a:rPr>
              <a:t> </a:t>
            </a:r>
            <a:r>
              <a:rPr sz="3000" b="1" spc="-15">
                <a:latin typeface="Palatino Linotype"/>
                <a:cs typeface="Palatino Linotype"/>
              </a:rPr>
              <a:t>регрессии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97991" y="1370202"/>
            <a:ext cx="6594475" cy="27438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470534" algn="ctr">
              <a:lnSpc>
                <a:spcPct val="100000"/>
              </a:lnSpc>
              <a:spcBef>
                <a:spcPts val="114"/>
              </a:spcBef>
            </a:pPr>
            <a:r>
              <a:rPr sz="2000" b="1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</a:t>
            </a:r>
            <a:r>
              <a:rPr sz="2000" b="1" spc="10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сс</a:t>
            </a:r>
            <a:r>
              <a:rPr sz="2000" b="1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</a:t>
            </a:r>
            <a:r>
              <a:rPr sz="2000" b="1" spc="10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</a:t>
            </a:r>
            <a:r>
              <a:rPr sz="2000" b="1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ива</a:t>
            </a:r>
            <a:r>
              <a:rPr sz="2000" b="1" spc="10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sz="2000" b="1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</a:t>
            </a:r>
            <a:r>
              <a:rPr sz="2000" b="1" spc="-25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</a:t>
            </a:r>
            <a:r>
              <a:rPr sz="2000" b="1" spc="5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sz="2000" b="1" spc="-95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5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урав</a:t>
            </a:r>
            <a:r>
              <a:rPr sz="2000" b="1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</a:t>
            </a:r>
            <a:r>
              <a:rPr sz="2000" b="1" spc="5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sz="2000" b="1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ни</a:t>
            </a:r>
            <a:r>
              <a:rPr sz="2000" b="1" spc="5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sz="2000" b="1" spc="5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76555">
              <a:lnSpc>
                <a:spcPct val="100000"/>
              </a:lnSpc>
            </a:pPr>
            <a:r>
              <a:rPr sz="2000" spc="10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𝑌</a:t>
            </a:r>
            <a:r>
              <a:rPr sz="2000" spc="125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10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sz="2000" spc="90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5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𝑋𝐵</a:t>
            </a:r>
            <a:r>
              <a:rPr sz="2000" spc="25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10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sz="2000" spc="-15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10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𝐸</a:t>
            </a:r>
            <a:r>
              <a:rPr sz="2000" spc="30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z="1400" spc="-25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где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405"/>
              </a:spcBef>
            </a:pPr>
            <a:r>
              <a:rPr sz="1800" i="1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z="1800" spc="-5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sz="1800" spc="-30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5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матрица</a:t>
            </a:r>
            <a:r>
              <a:rPr sz="1800" spc="-25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объясняющих</a:t>
            </a:r>
            <a:r>
              <a:rPr sz="1800" spc="25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переменных</a:t>
            </a:r>
            <a:r>
              <a:rPr sz="1800" spc="-10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z="1800" spc="90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составленная</a:t>
            </a:r>
            <a:r>
              <a:rPr sz="1800" spc="90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5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>
              <a:lnSpc>
                <a:spcPct val="100000"/>
              </a:lnSpc>
            </a:pPr>
            <a:r>
              <a:rPr sz="1800" spc="-10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вычисленных</a:t>
            </a:r>
            <a:r>
              <a:rPr sz="1800" spc="50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характеристик</a:t>
            </a:r>
            <a:r>
              <a:rPr lang="ru-RU" sz="1800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графа</a:t>
            </a:r>
            <a:r>
              <a:rPr sz="1800" spc="-10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3535">
              <a:lnSpc>
                <a:spcPct val="100000"/>
              </a:lnSpc>
              <a:spcBef>
                <a:spcPts val="5"/>
              </a:spcBef>
            </a:pPr>
            <a:r>
              <a:rPr sz="1800" i="1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sz="1800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sz="1800" spc="-15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5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вектор</a:t>
            </a:r>
            <a:r>
              <a:rPr sz="1800" spc="-20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наблюдаемых</a:t>
            </a:r>
            <a:r>
              <a:rPr sz="1800" spc="40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значений</a:t>
            </a:r>
            <a:r>
              <a:rPr sz="1800" spc="-10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z="1800" spc="35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составленный</a:t>
            </a:r>
            <a:r>
              <a:rPr sz="1800" spc="70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5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</a:t>
            </a:r>
            <a:r>
              <a:rPr sz="1800" spc="-25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времени</a:t>
            </a:r>
            <a:r>
              <a:rPr sz="1800" spc="-5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434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5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дожития</a:t>
            </a:r>
            <a:r>
              <a:rPr sz="1800" spc="-60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пациентов</a:t>
            </a:r>
            <a:r>
              <a:rPr sz="1800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i="1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sz="1800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</a:t>
            </a:r>
            <a:r>
              <a:rPr sz="1800" spc="25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неизвестные</a:t>
            </a:r>
            <a:r>
              <a:rPr sz="1800" spc="60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коэффициенты</a:t>
            </a:r>
            <a:r>
              <a:rPr sz="1800" spc="15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регрессии</a:t>
            </a:r>
            <a:r>
              <a:rPr sz="1800" spc="-5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</a:pPr>
            <a:r>
              <a:rPr lang="en" sz="1800" i="1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800" spc="-15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sz="1800" spc="-5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случайная</a:t>
            </a:r>
            <a:r>
              <a:rPr sz="1800" spc="10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ошибка</a:t>
            </a:r>
            <a:r>
              <a:rPr sz="1800" spc="5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регрессии</a:t>
            </a:r>
            <a:r>
              <a:rPr sz="1800" spc="-5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333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2BCFEE6-CBFA-41B0-9E3A-D564B1EA5B80}"/>
              </a:ext>
            </a:extLst>
          </p:cNvPr>
          <p:cNvSpPr/>
          <p:nvPr/>
        </p:nvSpPr>
        <p:spPr>
          <a:xfrm>
            <a:off x="3641650" y="1518408"/>
            <a:ext cx="1664750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ru-RU" sz="3200">
                <a:latin typeface="Palatino Linotype" panose="02040502050505030304" pitchFamily="18" charset="0"/>
                <a:cs typeface="Teko Light" panose="020B0604020202020204" charset="0"/>
              </a:rPr>
              <a:t>6.</a:t>
            </a:r>
            <a:r>
              <a:rPr lang="en-CA" sz="3200">
                <a:latin typeface="Palatino Linotype" panose="02040502050505030304" pitchFamily="18" charset="0"/>
                <a:cs typeface="Teko Light" panose="020B0604020202020204" charset="0"/>
              </a:rPr>
              <a:t>A@N</a:t>
            </a:r>
            <a:endParaRPr lang="ru-RU" sz="3200">
              <a:latin typeface="Palatino Linotype" panose="02040502050505030304" pitchFamily="18" charset="0"/>
              <a:cs typeface="Teko Light" panose="020B0604020202020204" charset="0"/>
            </a:endParaRPr>
          </a:p>
        </p:txBody>
      </p:sp>
      <p:sp>
        <p:nvSpPr>
          <p:cNvPr id="7" name="Google Shape;135;p28">
            <a:extLst>
              <a:ext uri="{FF2B5EF4-FFF2-40B4-BE49-F238E27FC236}">
                <a16:creationId xmlns:a16="http://schemas.microsoft.com/office/drawing/2014/main" id="{57B8CEDE-8235-483A-9503-071356DCDE5A}"/>
              </a:ext>
            </a:extLst>
          </p:cNvPr>
          <p:cNvSpPr txBox="1">
            <a:spLocks/>
          </p:cNvSpPr>
          <p:nvPr/>
        </p:nvSpPr>
        <p:spPr>
          <a:xfrm>
            <a:off x="3794400" y="428669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Teko Light"/>
              <a:buNone/>
              <a:defRPr sz="60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Teko Light"/>
              <a:buNone/>
              <a:defRPr sz="5200" b="0" i="0" u="none" strike="noStrike" cap="none">
                <a:solidFill>
                  <a:schemeClr val="l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Teko Light"/>
              <a:buNone/>
              <a:defRPr sz="5200" b="0" i="0" u="none" strike="noStrike" cap="none">
                <a:solidFill>
                  <a:schemeClr val="l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Teko Light"/>
              <a:buNone/>
              <a:defRPr sz="5200" b="0" i="0" u="none" strike="noStrike" cap="none">
                <a:solidFill>
                  <a:schemeClr val="l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Teko Light"/>
              <a:buNone/>
              <a:defRPr sz="5200" b="0" i="0" u="none" strike="noStrike" cap="none">
                <a:solidFill>
                  <a:schemeClr val="l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Teko Light"/>
              <a:buNone/>
              <a:defRPr sz="5200" b="0" i="0" u="none" strike="noStrike" cap="none">
                <a:solidFill>
                  <a:schemeClr val="l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Teko Light"/>
              <a:buNone/>
              <a:defRPr sz="5200" b="0" i="0" u="none" strike="noStrike" cap="none">
                <a:solidFill>
                  <a:schemeClr val="l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Teko Light"/>
              <a:buNone/>
              <a:defRPr sz="5200" b="0" i="0" u="none" strike="noStrike" cap="none">
                <a:solidFill>
                  <a:schemeClr val="l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Teko Light"/>
              <a:buNone/>
              <a:defRPr sz="5200" b="0" i="0" u="none" strike="noStrike" cap="none">
                <a:solidFill>
                  <a:schemeClr val="l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ru-RU" sz="2800">
                <a:latin typeface="Palatino Linotype" panose="02040502050505030304" pitchFamily="18" charset="0"/>
                <a:cs typeface="Teko Light" panose="020B0604020202020204" charset="0"/>
              </a:rPr>
              <a:t>Интерпретация данных</a:t>
            </a: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F18E537A-0DFE-4904-942B-04C8EDD93519}"/>
              </a:ext>
            </a:extLst>
          </p:cNvPr>
          <p:cNvCxnSpPr>
            <a:cxnSpLocks/>
          </p:cNvCxnSpPr>
          <p:nvPr/>
        </p:nvCxnSpPr>
        <p:spPr>
          <a:xfrm flipH="1">
            <a:off x="2368925" y="1972800"/>
            <a:ext cx="1425475" cy="90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F299990B-1084-434D-A3A7-EC6865ABBA88}"/>
              </a:ext>
            </a:extLst>
          </p:cNvPr>
          <p:cNvCxnSpPr/>
          <p:nvPr/>
        </p:nvCxnSpPr>
        <p:spPr>
          <a:xfrm flipH="1">
            <a:off x="3794400" y="1980000"/>
            <a:ext cx="417600" cy="114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EA3BED1-684D-4AF5-A7E0-547134186A8A}"/>
              </a:ext>
            </a:extLst>
          </p:cNvPr>
          <p:cNvCxnSpPr>
            <a:cxnSpLocks/>
          </p:cNvCxnSpPr>
          <p:nvPr/>
        </p:nvCxnSpPr>
        <p:spPr>
          <a:xfrm>
            <a:off x="5011200" y="2030400"/>
            <a:ext cx="561600" cy="1044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D587B9-EA5A-4CC3-B330-73025182285E}"/>
              </a:ext>
            </a:extLst>
          </p:cNvPr>
          <p:cNvSpPr txBox="1"/>
          <p:nvPr/>
        </p:nvSpPr>
        <p:spPr>
          <a:xfrm>
            <a:off x="1314002" y="2705860"/>
            <a:ext cx="17927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>
                <a:latin typeface="Palatino Linotype" panose="02040502050505030304" pitchFamily="18" charset="0"/>
                <a:cs typeface="Teko Light" panose="020B0604020202020204" charset="0"/>
              </a:rPr>
              <a:t>Позиция аминокислотного остатка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C773BA-E630-41D9-B86E-482490A8FA44}"/>
              </a:ext>
            </a:extLst>
          </p:cNvPr>
          <p:cNvSpPr txBox="1"/>
          <p:nvPr/>
        </p:nvSpPr>
        <p:spPr>
          <a:xfrm>
            <a:off x="3041287" y="3097584"/>
            <a:ext cx="1747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latin typeface="Palatino Linotype" panose="02040502050505030304" pitchFamily="18" charset="0"/>
                <a:cs typeface="Teko Light" panose="020B0604020202020204" charset="0"/>
              </a:rPr>
              <a:t>Имя субъединицы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42EAB1-48C4-49CD-BBE6-6D231F87FA5D}"/>
              </a:ext>
            </a:extLst>
          </p:cNvPr>
          <p:cNvSpPr txBox="1"/>
          <p:nvPr/>
        </p:nvSpPr>
        <p:spPr>
          <a:xfrm>
            <a:off x="5205600" y="3022661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latin typeface="Palatino Linotype" panose="02040502050505030304" pitchFamily="18" charset="0"/>
                <a:cs typeface="Teko Light" panose="020B0604020202020204" charset="0"/>
              </a:rPr>
              <a:t>Название атома</a:t>
            </a:r>
          </a:p>
        </p:txBody>
      </p:sp>
    </p:spTree>
    <p:extLst>
      <p:ext uri="{BB962C8B-B14F-4D97-AF65-F5344CB8AC3E}">
        <p14:creationId xmlns:p14="http://schemas.microsoft.com/office/powerpoint/2010/main" val="1236722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-1853308">
            <a:off x="88503" y="840762"/>
            <a:ext cx="4210670" cy="1508104"/>
          </a:xfrm>
          <a:custGeom>
            <a:avLst/>
            <a:gdLst/>
            <a:ahLst/>
            <a:cxnLst/>
            <a:rect l="l" t="t" r="r" b="b"/>
            <a:pathLst>
              <a:path w="89019" h="28589" extrusionOk="0">
                <a:moveTo>
                  <a:pt x="74558" y="1"/>
                </a:moveTo>
                <a:cubicBezTo>
                  <a:pt x="67992" y="1"/>
                  <a:pt x="62168" y="4518"/>
                  <a:pt x="60655" y="11043"/>
                </a:cubicBezTo>
                <a:cubicBezTo>
                  <a:pt x="59369" y="11170"/>
                  <a:pt x="58069" y="11297"/>
                  <a:pt x="56783" y="11424"/>
                </a:cubicBezTo>
                <a:cubicBezTo>
                  <a:pt x="54833" y="11594"/>
                  <a:pt x="52967" y="11764"/>
                  <a:pt x="51258" y="11891"/>
                </a:cubicBezTo>
                <a:cubicBezTo>
                  <a:pt x="48784" y="12089"/>
                  <a:pt x="46665" y="12216"/>
                  <a:pt x="45336" y="12216"/>
                </a:cubicBezTo>
                <a:cubicBezTo>
                  <a:pt x="43315" y="12216"/>
                  <a:pt x="41309" y="11976"/>
                  <a:pt x="39344" y="11509"/>
                </a:cubicBezTo>
                <a:cubicBezTo>
                  <a:pt x="36504" y="10817"/>
                  <a:pt x="34101" y="9672"/>
                  <a:pt x="31939" y="8400"/>
                </a:cubicBezTo>
                <a:cubicBezTo>
                  <a:pt x="29014" y="6676"/>
                  <a:pt x="26526" y="4712"/>
                  <a:pt x="23983" y="3270"/>
                </a:cubicBezTo>
                <a:cubicBezTo>
                  <a:pt x="21387" y="1140"/>
                  <a:pt x="18178" y="26"/>
                  <a:pt x="14925" y="26"/>
                </a:cubicBezTo>
                <a:cubicBezTo>
                  <a:pt x="13238" y="26"/>
                  <a:pt x="11539" y="325"/>
                  <a:pt x="9907" y="939"/>
                </a:cubicBezTo>
                <a:cubicBezTo>
                  <a:pt x="5131" y="2719"/>
                  <a:pt x="1682" y="6916"/>
                  <a:pt x="834" y="11947"/>
                </a:cubicBezTo>
                <a:cubicBezTo>
                  <a:pt x="1" y="16978"/>
                  <a:pt x="1894" y="22080"/>
                  <a:pt x="5823" y="25316"/>
                </a:cubicBezTo>
                <a:cubicBezTo>
                  <a:pt x="8430" y="27465"/>
                  <a:pt x="11655" y="28589"/>
                  <a:pt x="14921" y="28589"/>
                </a:cubicBezTo>
                <a:cubicBezTo>
                  <a:pt x="16595" y="28589"/>
                  <a:pt x="18280" y="28294"/>
                  <a:pt x="19898" y="27690"/>
                </a:cubicBezTo>
                <a:cubicBezTo>
                  <a:pt x="23954" y="26631"/>
                  <a:pt x="27346" y="23550"/>
                  <a:pt x="31656" y="20964"/>
                </a:cubicBezTo>
                <a:cubicBezTo>
                  <a:pt x="33903" y="19607"/>
                  <a:pt x="36391" y="18406"/>
                  <a:pt x="39344" y="17685"/>
                </a:cubicBezTo>
                <a:cubicBezTo>
                  <a:pt x="41254" y="17218"/>
                  <a:pt x="43204" y="16978"/>
                  <a:pt x="45168" y="16978"/>
                </a:cubicBezTo>
                <a:cubicBezTo>
                  <a:pt x="45224" y="16978"/>
                  <a:pt x="45280" y="16978"/>
                  <a:pt x="45336" y="16978"/>
                </a:cubicBezTo>
                <a:cubicBezTo>
                  <a:pt x="46622" y="16978"/>
                  <a:pt x="48643" y="17091"/>
                  <a:pt x="51031" y="17275"/>
                </a:cubicBezTo>
                <a:cubicBezTo>
                  <a:pt x="52826" y="17402"/>
                  <a:pt x="54833" y="17586"/>
                  <a:pt x="56896" y="17784"/>
                </a:cubicBezTo>
                <a:cubicBezTo>
                  <a:pt x="58196" y="17897"/>
                  <a:pt x="59511" y="18038"/>
                  <a:pt x="60825" y="18165"/>
                </a:cubicBezTo>
                <a:cubicBezTo>
                  <a:pt x="62578" y="24391"/>
                  <a:pt x="68250" y="28572"/>
                  <a:pt x="74543" y="28572"/>
                </a:cubicBezTo>
                <a:cubicBezTo>
                  <a:pt x="75249" y="28572"/>
                  <a:pt x="75964" y="28520"/>
                  <a:pt x="76681" y="28411"/>
                </a:cubicBezTo>
                <a:cubicBezTo>
                  <a:pt x="83804" y="27351"/>
                  <a:pt x="89018" y="21147"/>
                  <a:pt x="88849" y="13954"/>
                </a:cubicBezTo>
                <a:cubicBezTo>
                  <a:pt x="88679" y="6761"/>
                  <a:pt x="83196" y="811"/>
                  <a:pt x="76031" y="76"/>
                </a:cubicBezTo>
                <a:cubicBezTo>
                  <a:pt x="75537" y="26"/>
                  <a:pt x="75046" y="1"/>
                  <a:pt x="7455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2"/>
          <p:cNvSpPr/>
          <p:nvPr/>
        </p:nvSpPr>
        <p:spPr>
          <a:xfrm>
            <a:off x="572249" y="1887696"/>
            <a:ext cx="931537" cy="918861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/>
          <p:nvPr/>
        </p:nvSpPr>
        <p:spPr>
          <a:xfrm>
            <a:off x="3007743" y="383054"/>
            <a:ext cx="904762" cy="875399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2"/>
          <p:cNvSpPr txBox="1">
            <a:spLocks noGrp="1"/>
          </p:cNvSpPr>
          <p:nvPr>
            <p:ph type="subTitle" idx="1"/>
          </p:nvPr>
        </p:nvSpPr>
        <p:spPr>
          <a:xfrm flipH="1">
            <a:off x="184323" y="3567332"/>
            <a:ext cx="4387677" cy="7875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latin typeface="Palatino Linotype" panose="02040502050505030304" pitchFamily="18" charset="0"/>
              </a:rPr>
              <a:t>1. В качестве вершины выступает водородная связь полностью.</a:t>
            </a:r>
            <a:endParaRPr sz="2000">
              <a:latin typeface="Palatino Linotype" panose="02040502050505030304" pitchFamily="18" charset="0"/>
            </a:endParaRPr>
          </a:p>
        </p:txBody>
      </p:sp>
      <p:sp>
        <p:nvSpPr>
          <p:cNvPr id="227" name="Google Shape;227;p32"/>
          <p:cNvSpPr txBox="1">
            <a:spLocks noGrp="1"/>
          </p:cNvSpPr>
          <p:nvPr>
            <p:ph type="ctrTitle"/>
          </p:nvPr>
        </p:nvSpPr>
        <p:spPr>
          <a:xfrm flipH="1">
            <a:off x="482548" y="2179550"/>
            <a:ext cx="1110937" cy="3351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CA" u="sng">
                <a:solidFill>
                  <a:schemeClr val="lt1"/>
                </a:solidFill>
              </a:rPr>
              <a:t>4.A@N</a:t>
            </a:r>
            <a:endParaRPr u="sng">
              <a:solidFill>
                <a:schemeClr val="lt1"/>
              </a:solidFill>
            </a:endParaRPr>
          </a:p>
        </p:txBody>
      </p:sp>
      <p:sp>
        <p:nvSpPr>
          <p:cNvPr id="228" name="Google Shape;228;p32"/>
          <p:cNvSpPr txBox="1">
            <a:spLocks noGrp="1"/>
          </p:cNvSpPr>
          <p:nvPr>
            <p:ph type="ctrTitle"/>
          </p:nvPr>
        </p:nvSpPr>
        <p:spPr>
          <a:xfrm flipH="1">
            <a:off x="2941016" y="582328"/>
            <a:ext cx="1038216" cy="476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CA" u="sng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20.A</a:t>
            </a:r>
            <a:r>
              <a:rPr lang="en-CA" u="sng">
                <a:solidFill>
                  <a:schemeClr val="bg1"/>
                </a:solidFill>
              </a:rPr>
              <a:t>@O</a:t>
            </a:r>
            <a:endParaRPr sz="3000" u="sng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2803033-FBAD-424A-9F5E-86728A4DC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648" y="383054"/>
            <a:ext cx="4784639" cy="42814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92DA42-49C9-2B4F-9A70-1822602D62A7}"/>
              </a:ext>
            </a:extLst>
          </p:cNvPr>
          <p:cNvSpPr txBox="1"/>
          <p:nvPr/>
        </p:nvSpPr>
        <p:spPr>
          <a:xfrm>
            <a:off x="4572000" y="4606557"/>
            <a:ext cx="4507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>
                <a:solidFill>
                  <a:schemeClr val="bg1">
                    <a:lumMod val="50000"/>
                  </a:schemeClr>
                </a:solidFill>
              </a:rPr>
              <a:t>Рис. 1 – Пример графа для одного из пациентов.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-1853308">
            <a:off x="88503" y="840762"/>
            <a:ext cx="4210670" cy="1508104"/>
          </a:xfrm>
          <a:custGeom>
            <a:avLst/>
            <a:gdLst/>
            <a:ahLst/>
            <a:cxnLst/>
            <a:rect l="l" t="t" r="r" b="b"/>
            <a:pathLst>
              <a:path w="89019" h="28589" extrusionOk="0">
                <a:moveTo>
                  <a:pt x="74558" y="1"/>
                </a:moveTo>
                <a:cubicBezTo>
                  <a:pt x="67992" y="1"/>
                  <a:pt x="62168" y="4518"/>
                  <a:pt x="60655" y="11043"/>
                </a:cubicBezTo>
                <a:cubicBezTo>
                  <a:pt x="59369" y="11170"/>
                  <a:pt x="58069" y="11297"/>
                  <a:pt x="56783" y="11424"/>
                </a:cubicBezTo>
                <a:cubicBezTo>
                  <a:pt x="54833" y="11594"/>
                  <a:pt x="52967" y="11764"/>
                  <a:pt x="51258" y="11891"/>
                </a:cubicBezTo>
                <a:cubicBezTo>
                  <a:pt x="48784" y="12089"/>
                  <a:pt x="46665" y="12216"/>
                  <a:pt x="45336" y="12216"/>
                </a:cubicBezTo>
                <a:cubicBezTo>
                  <a:pt x="43315" y="12216"/>
                  <a:pt x="41309" y="11976"/>
                  <a:pt x="39344" y="11509"/>
                </a:cubicBezTo>
                <a:cubicBezTo>
                  <a:pt x="36504" y="10817"/>
                  <a:pt x="34101" y="9672"/>
                  <a:pt x="31939" y="8400"/>
                </a:cubicBezTo>
                <a:cubicBezTo>
                  <a:pt x="29014" y="6676"/>
                  <a:pt x="26526" y="4712"/>
                  <a:pt x="23983" y="3270"/>
                </a:cubicBezTo>
                <a:cubicBezTo>
                  <a:pt x="21387" y="1140"/>
                  <a:pt x="18178" y="26"/>
                  <a:pt x="14925" y="26"/>
                </a:cubicBezTo>
                <a:cubicBezTo>
                  <a:pt x="13238" y="26"/>
                  <a:pt x="11539" y="325"/>
                  <a:pt x="9907" y="939"/>
                </a:cubicBezTo>
                <a:cubicBezTo>
                  <a:pt x="5131" y="2719"/>
                  <a:pt x="1682" y="6916"/>
                  <a:pt x="834" y="11947"/>
                </a:cubicBezTo>
                <a:cubicBezTo>
                  <a:pt x="1" y="16978"/>
                  <a:pt x="1894" y="22080"/>
                  <a:pt x="5823" y="25316"/>
                </a:cubicBezTo>
                <a:cubicBezTo>
                  <a:pt x="8430" y="27465"/>
                  <a:pt x="11655" y="28589"/>
                  <a:pt x="14921" y="28589"/>
                </a:cubicBezTo>
                <a:cubicBezTo>
                  <a:pt x="16595" y="28589"/>
                  <a:pt x="18280" y="28294"/>
                  <a:pt x="19898" y="27690"/>
                </a:cubicBezTo>
                <a:cubicBezTo>
                  <a:pt x="23954" y="26631"/>
                  <a:pt x="27346" y="23550"/>
                  <a:pt x="31656" y="20964"/>
                </a:cubicBezTo>
                <a:cubicBezTo>
                  <a:pt x="33903" y="19607"/>
                  <a:pt x="36391" y="18406"/>
                  <a:pt x="39344" y="17685"/>
                </a:cubicBezTo>
                <a:cubicBezTo>
                  <a:pt x="41254" y="17218"/>
                  <a:pt x="43204" y="16978"/>
                  <a:pt x="45168" y="16978"/>
                </a:cubicBezTo>
                <a:cubicBezTo>
                  <a:pt x="45224" y="16978"/>
                  <a:pt x="45280" y="16978"/>
                  <a:pt x="45336" y="16978"/>
                </a:cubicBezTo>
                <a:cubicBezTo>
                  <a:pt x="46622" y="16978"/>
                  <a:pt x="48643" y="17091"/>
                  <a:pt x="51031" y="17275"/>
                </a:cubicBezTo>
                <a:cubicBezTo>
                  <a:pt x="52826" y="17402"/>
                  <a:pt x="54833" y="17586"/>
                  <a:pt x="56896" y="17784"/>
                </a:cubicBezTo>
                <a:cubicBezTo>
                  <a:pt x="58196" y="17897"/>
                  <a:pt x="59511" y="18038"/>
                  <a:pt x="60825" y="18165"/>
                </a:cubicBezTo>
                <a:cubicBezTo>
                  <a:pt x="62578" y="24391"/>
                  <a:pt x="68250" y="28572"/>
                  <a:pt x="74543" y="28572"/>
                </a:cubicBezTo>
                <a:cubicBezTo>
                  <a:pt x="75249" y="28572"/>
                  <a:pt x="75964" y="28520"/>
                  <a:pt x="76681" y="28411"/>
                </a:cubicBezTo>
                <a:cubicBezTo>
                  <a:pt x="83804" y="27351"/>
                  <a:pt x="89018" y="21147"/>
                  <a:pt x="88849" y="13954"/>
                </a:cubicBezTo>
                <a:cubicBezTo>
                  <a:pt x="88679" y="6761"/>
                  <a:pt x="83196" y="811"/>
                  <a:pt x="76031" y="76"/>
                </a:cubicBezTo>
                <a:cubicBezTo>
                  <a:pt x="75537" y="26"/>
                  <a:pt x="75046" y="1"/>
                  <a:pt x="7455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2"/>
          <p:cNvSpPr/>
          <p:nvPr/>
        </p:nvSpPr>
        <p:spPr>
          <a:xfrm>
            <a:off x="572249" y="1887696"/>
            <a:ext cx="931537" cy="918861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/>
          <p:nvPr/>
        </p:nvSpPr>
        <p:spPr>
          <a:xfrm>
            <a:off x="3007743" y="383054"/>
            <a:ext cx="904762" cy="875399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2"/>
          <p:cNvSpPr txBox="1">
            <a:spLocks noGrp="1"/>
          </p:cNvSpPr>
          <p:nvPr>
            <p:ph type="subTitle" idx="1"/>
          </p:nvPr>
        </p:nvSpPr>
        <p:spPr>
          <a:xfrm flipH="1">
            <a:off x="184323" y="3567332"/>
            <a:ext cx="4387677" cy="7875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latin typeface="Palatino Linotype" panose="02040502050505030304" pitchFamily="18" charset="0"/>
              </a:rPr>
              <a:t>2. В качестве вершины выступает позиция аминокислотного остатка с субъединицей.</a:t>
            </a:r>
            <a:endParaRPr sz="2000">
              <a:latin typeface="Palatino Linotype" panose="02040502050505030304" pitchFamily="18" charset="0"/>
            </a:endParaRPr>
          </a:p>
        </p:txBody>
      </p:sp>
      <p:sp>
        <p:nvSpPr>
          <p:cNvPr id="227" name="Google Shape;227;p32"/>
          <p:cNvSpPr txBox="1">
            <a:spLocks noGrp="1"/>
          </p:cNvSpPr>
          <p:nvPr>
            <p:ph type="ctrTitle"/>
          </p:nvPr>
        </p:nvSpPr>
        <p:spPr>
          <a:xfrm flipH="1">
            <a:off x="482548" y="2179550"/>
            <a:ext cx="1110937" cy="3351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CA" u="sng">
                <a:solidFill>
                  <a:schemeClr val="lt1"/>
                </a:solidFill>
              </a:rPr>
              <a:t>4.A</a:t>
            </a:r>
            <a:endParaRPr u="sng">
              <a:solidFill>
                <a:schemeClr val="lt1"/>
              </a:solidFill>
            </a:endParaRPr>
          </a:p>
        </p:txBody>
      </p:sp>
      <p:sp>
        <p:nvSpPr>
          <p:cNvPr id="228" name="Google Shape;228;p32"/>
          <p:cNvSpPr txBox="1">
            <a:spLocks noGrp="1"/>
          </p:cNvSpPr>
          <p:nvPr>
            <p:ph type="ctrTitle"/>
          </p:nvPr>
        </p:nvSpPr>
        <p:spPr>
          <a:xfrm flipH="1">
            <a:off x="2941016" y="582328"/>
            <a:ext cx="1038216" cy="476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CA" u="sng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20.A</a:t>
            </a:r>
            <a:endParaRPr sz="3000" u="sng">
              <a:solidFill>
                <a:schemeClr val="bg1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556817D-1E22-0A43-B858-F75500CFD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107" y="337728"/>
            <a:ext cx="4911570" cy="425793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D9BE5E-00FE-5742-B8DA-1033670731CF}"/>
              </a:ext>
            </a:extLst>
          </p:cNvPr>
          <p:cNvSpPr txBox="1"/>
          <p:nvPr/>
        </p:nvSpPr>
        <p:spPr>
          <a:xfrm>
            <a:off x="4572000" y="4606557"/>
            <a:ext cx="4507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>
                <a:solidFill>
                  <a:schemeClr val="bg1">
                    <a:lumMod val="50000"/>
                  </a:schemeClr>
                </a:solidFill>
              </a:rPr>
              <a:t>Рис. 2 – Пример графа для одного из пациентов.</a:t>
            </a:r>
          </a:p>
        </p:txBody>
      </p:sp>
    </p:spTree>
    <p:extLst>
      <p:ext uri="{BB962C8B-B14F-4D97-AF65-F5344CB8AC3E}">
        <p14:creationId xmlns:p14="http://schemas.microsoft.com/office/powerpoint/2010/main" val="774833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96886" y="325692"/>
            <a:ext cx="4750227" cy="10118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3200" spc="-40">
                <a:latin typeface="Cambria"/>
                <a:cs typeface="Cambria"/>
              </a:rPr>
              <a:t>Характеристики</a:t>
            </a:r>
            <a:r>
              <a:rPr sz="3200" spc="-40">
                <a:latin typeface="Trebuchet MS"/>
                <a:cs typeface="Trebuchet MS"/>
              </a:rPr>
              <a:t>,</a:t>
            </a:r>
            <a:endParaRPr sz="3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3200" spc="5">
                <a:latin typeface="Cambria"/>
                <a:cs typeface="Cambria"/>
              </a:rPr>
              <a:t>и</a:t>
            </a:r>
            <a:r>
              <a:rPr sz="3200" spc="-20">
                <a:latin typeface="Cambria"/>
                <a:cs typeface="Cambria"/>
              </a:rPr>
              <a:t>с</a:t>
            </a:r>
            <a:r>
              <a:rPr sz="3200" spc="-5">
                <a:latin typeface="Cambria"/>
                <a:cs typeface="Cambria"/>
              </a:rPr>
              <a:t>п</a:t>
            </a:r>
            <a:r>
              <a:rPr sz="3200" spc="-15">
                <a:latin typeface="Cambria"/>
                <a:cs typeface="Cambria"/>
              </a:rPr>
              <a:t>о</a:t>
            </a:r>
            <a:r>
              <a:rPr sz="3200" spc="15">
                <a:latin typeface="Cambria"/>
                <a:cs typeface="Cambria"/>
              </a:rPr>
              <a:t>л</a:t>
            </a:r>
            <a:r>
              <a:rPr sz="3200">
                <a:latin typeface="Cambria"/>
                <a:cs typeface="Cambria"/>
              </a:rPr>
              <a:t>ьзу</a:t>
            </a:r>
            <a:r>
              <a:rPr sz="3200" spc="-10">
                <a:latin typeface="Cambria"/>
                <a:cs typeface="Cambria"/>
              </a:rPr>
              <a:t>е</a:t>
            </a:r>
            <a:r>
              <a:rPr sz="3200" spc="-15">
                <a:latin typeface="Cambria"/>
                <a:cs typeface="Cambria"/>
              </a:rPr>
              <a:t>м</a:t>
            </a:r>
            <a:r>
              <a:rPr sz="3200" spc="-10">
                <a:latin typeface="Cambria"/>
                <a:cs typeface="Cambria"/>
              </a:rPr>
              <a:t>ы</a:t>
            </a:r>
            <a:r>
              <a:rPr sz="3200" spc="5">
                <a:latin typeface="Cambria"/>
                <a:cs typeface="Cambria"/>
              </a:rPr>
              <a:t>е</a:t>
            </a:r>
            <a:r>
              <a:rPr sz="3200" spc="-180">
                <a:latin typeface="Cambria"/>
                <a:cs typeface="Cambria"/>
              </a:rPr>
              <a:t> </a:t>
            </a:r>
            <a:r>
              <a:rPr sz="3200" spc="15">
                <a:latin typeface="Cambria"/>
                <a:cs typeface="Cambria"/>
              </a:rPr>
              <a:t>дл</a:t>
            </a:r>
            <a:r>
              <a:rPr sz="3200" spc="350">
                <a:latin typeface="Cambria"/>
                <a:cs typeface="Cambria"/>
              </a:rPr>
              <a:t>я</a:t>
            </a:r>
            <a:r>
              <a:rPr sz="3200">
                <a:latin typeface="Cambria"/>
                <a:cs typeface="Cambria"/>
              </a:rPr>
              <a:t>г</a:t>
            </a:r>
            <a:r>
              <a:rPr sz="3200" spc="-10">
                <a:latin typeface="Cambria"/>
                <a:cs typeface="Cambria"/>
              </a:rPr>
              <a:t>р</a:t>
            </a:r>
            <a:r>
              <a:rPr sz="3200">
                <a:latin typeface="Cambria"/>
                <a:cs typeface="Cambria"/>
              </a:rPr>
              <a:t>а</a:t>
            </a:r>
            <a:r>
              <a:rPr sz="3200" spc="-20">
                <a:latin typeface="Cambria"/>
                <a:cs typeface="Cambria"/>
              </a:rPr>
              <a:t>ф</a:t>
            </a:r>
            <a:r>
              <a:rPr sz="3200">
                <a:latin typeface="Cambria"/>
                <a:cs typeface="Cambria"/>
              </a:rPr>
              <a:t>а</a:t>
            </a:r>
            <a:r>
              <a:rPr sz="3200" spc="-565">
                <a:latin typeface="Trebuchet MS"/>
                <a:cs typeface="Trebuchet MS"/>
              </a:rPr>
              <a:t>.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1982" y="1585140"/>
            <a:ext cx="3871237" cy="339003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55600" indent="-343535" algn="just">
              <a:spcBef>
                <a:spcPts val="114"/>
              </a:spcBef>
              <a:buFont typeface="Arial" panose="020B0604020202020204" pitchFamily="34" charset="0"/>
              <a:buChar char="•"/>
              <a:tabLst>
                <a:tab pos="356235" algn="l"/>
              </a:tabLst>
            </a:pPr>
            <a:r>
              <a:rPr lang="ru-RU" sz="1600" dirty="0">
                <a:latin typeface="Palatino Linotype"/>
                <a:cs typeface="Palatino Linotype"/>
              </a:rPr>
              <a:t>Коэффициент кластеризации;</a:t>
            </a:r>
          </a:p>
          <a:p>
            <a:pPr marL="355600" indent="-343535" algn="just">
              <a:spcBef>
                <a:spcPts val="114"/>
              </a:spcBef>
              <a:buFont typeface="Arial" panose="020B0604020202020204" pitchFamily="34" charset="0"/>
              <a:buChar char="•"/>
              <a:tabLst>
                <a:tab pos="356235" algn="l"/>
              </a:tabLst>
            </a:pPr>
            <a:r>
              <a:rPr lang="ru-RU" sz="1600" dirty="0">
                <a:latin typeface="Palatino Linotype"/>
                <a:cs typeface="Palatino Linotype"/>
              </a:rPr>
              <a:t>Модульность</a:t>
            </a:r>
            <a:r>
              <a:rPr lang="en-CA" sz="1600" dirty="0">
                <a:latin typeface="Palatino Linotype"/>
                <a:cs typeface="Palatino Linotype"/>
              </a:rPr>
              <a:t>;</a:t>
            </a:r>
            <a:endParaRPr lang="ru-RU" sz="1600" dirty="0">
              <a:latin typeface="Palatino Linotype"/>
              <a:cs typeface="Palatino Linotype"/>
            </a:endParaRPr>
          </a:p>
          <a:p>
            <a:pPr marL="355600" indent="-343535" algn="just">
              <a:spcBef>
                <a:spcPts val="114"/>
              </a:spcBef>
              <a:buFont typeface="Arial" panose="020B0604020202020204" pitchFamily="34" charset="0"/>
              <a:buChar char="•"/>
              <a:tabLst>
                <a:tab pos="356235" algn="l"/>
              </a:tabLst>
            </a:pPr>
            <a:r>
              <a:rPr lang="ru-RU" sz="1600" dirty="0">
                <a:latin typeface="Palatino Linotype"/>
                <a:cs typeface="Palatino Linotype"/>
              </a:rPr>
              <a:t>Определитель матрицы смежности с весами;</a:t>
            </a:r>
          </a:p>
          <a:p>
            <a:pPr marL="355600" indent="-343535" algn="just">
              <a:spcBef>
                <a:spcPts val="114"/>
              </a:spcBef>
              <a:buFont typeface="Arial" panose="020B0604020202020204" pitchFamily="34" charset="0"/>
              <a:buChar char="•"/>
              <a:tabLst>
                <a:tab pos="356235" algn="l"/>
              </a:tabLst>
            </a:pPr>
            <a:r>
              <a:rPr lang="ru-RU" sz="1600" dirty="0">
                <a:latin typeface="Palatino Linotype"/>
                <a:cs typeface="Palatino Linotype"/>
              </a:rPr>
              <a:t>Определитель матрицы Лапласа;</a:t>
            </a:r>
            <a:endParaRPr lang="en-CA" sz="1600" dirty="0">
              <a:latin typeface="Palatino Linotype"/>
              <a:cs typeface="Palatino Linotype"/>
            </a:endParaRPr>
          </a:p>
          <a:p>
            <a:pPr marL="355600" indent="-343535" algn="just">
              <a:spcBef>
                <a:spcPts val="114"/>
              </a:spcBef>
              <a:buFont typeface="Arial" panose="020B0604020202020204" pitchFamily="34" charset="0"/>
              <a:buChar char="•"/>
              <a:tabLst>
                <a:tab pos="356235" algn="l"/>
              </a:tabLst>
            </a:pPr>
            <a:r>
              <a:rPr lang="ru-RU" sz="1600" dirty="0">
                <a:latin typeface="Palatino Linotype"/>
                <a:cs typeface="Palatino Linotype"/>
              </a:rPr>
              <a:t>Ребро с наименьшим весом</a:t>
            </a:r>
            <a:r>
              <a:rPr lang="en-CA" sz="1600" dirty="0">
                <a:latin typeface="Palatino Linotype"/>
                <a:cs typeface="Palatino Linotype"/>
              </a:rPr>
              <a:t>;</a:t>
            </a:r>
            <a:endParaRPr sz="1600" dirty="0">
              <a:latin typeface="Palatino Linotype"/>
              <a:cs typeface="Palatino Linotype"/>
            </a:endParaRPr>
          </a:p>
          <a:p>
            <a:pPr marL="354965" indent="-342900" algn="just">
              <a:lnSpc>
                <a:spcPts val="2390"/>
              </a:lnSpc>
              <a:buFont typeface="Arial" panose="020B0604020202020204" pitchFamily="34" charset="0"/>
              <a:buChar char="•"/>
              <a:tabLst>
                <a:tab pos="356235" algn="l"/>
              </a:tabLst>
            </a:pPr>
            <a:r>
              <a:rPr lang="en-CA" sz="1600" spc="-5" dirty="0">
                <a:latin typeface="Palatino Linotype"/>
                <a:cs typeface="Palatino Linotype"/>
              </a:rPr>
              <a:t>C</a:t>
            </a:r>
            <a:r>
              <a:rPr lang="ru-RU" sz="1600" spc="-5" dirty="0" err="1">
                <a:latin typeface="Palatino Linotype"/>
                <a:cs typeface="Palatino Linotype"/>
              </a:rPr>
              <a:t>умма</a:t>
            </a:r>
            <a:r>
              <a:rPr lang="ru-RU" sz="1600" spc="-5" dirty="0">
                <a:latin typeface="Palatino Linotype"/>
                <a:cs typeface="Palatino Linotype"/>
              </a:rPr>
              <a:t> всех ребер графа</a:t>
            </a:r>
            <a:r>
              <a:rPr lang="en-CA" sz="1600" spc="-5" dirty="0" smtClean="0">
                <a:latin typeface="Palatino Linotype"/>
                <a:cs typeface="Palatino Linotype"/>
              </a:rPr>
              <a:t>.</a:t>
            </a:r>
            <a:endParaRPr lang="ru-RU" sz="1600" spc="-5" dirty="0" smtClean="0">
              <a:latin typeface="Palatino Linotype"/>
              <a:cs typeface="Palatino Linotype"/>
            </a:endParaRPr>
          </a:p>
          <a:p>
            <a:pPr marL="354965" indent="-342900" algn="just">
              <a:lnSpc>
                <a:spcPts val="2390"/>
              </a:lnSpc>
              <a:buFont typeface="Arial" panose="020B0604020202020204" pitchFamily="34" charset="0"/>
              <a:buChar char="•"/>
              <a:tabLst>
                <a:tab pos="356235" algn="l"/>
              </a:tabLst>
            </a:pPr>
            <a:r>
              <a:rPr lang="ru-RU" sz="1600" dirty="0" smtClean="0">
                <a:latin typeface="Palatino Linotype" panose="02040502050505030304" pitchFamily="18" charset="0"/>
                <a:cs typeface="Plantagenet Cherokee" panose="02020000000000000000" pitchFamily="18" charset="-79"/>
              </a:rPr>
              <a:t>Количество </a:t>
            </a:r>
            <a:r>
              <a:rPr lang="ru-RU" sz="1600" dirty="0">
                <a:latin typeface="Palatino Linotype" panose="02040502050505030304" pitchFamily="18" charset="0"/>
                <a:cs typeface="Plantagenet Cherokee" panose="02020000000000000000" pitchFamily="18" charset="-79"/>
              </a:rPr>
              <a:t>вершин; </a:t>
            </a:r>
            <a:endParaRPr lang="ru-RU" sz="1600" dirty="0" smtClean="0">
              <a:latin typeface="Palatino Linotype" panose="02040502050505030304" pitchFamily="18" charset="0"/>
              <a:cs typeface="Plantagenet Cherokee" panose="02020000000000000000" pitchFamily="18" charset="-79"/>
            </a:endParaRPr>
          </a:p>
          <a:p>
            <a:pPr marL="354965" indent="-342900" algn="just">
              <a:lnSpc>
                <a:spcPts val="2390"/>
              </a:lnSpc>
              <a:buFont typeface="Arial" panose="020B0604020202020204" pitchFamily="34" charset="0"/>
              <a:buChar char="•"/>
              <a:tabLst>
                <a:tab pos="356235" algn="l"/>
              </a:tabLst>
            </a:pPr>
            <a:r>
              <a:rPr lang="ru-RU" sz="1600" dirty="0" smtClean="0">
                <a:latin typeface="Palatino Linotype" panose="02040502050505030304" pitchFamily="18" charset="0"/>
                <a:cs typeface="Plantagenet Cherokee" panose="02020000000000000000" pitchFamily="18" charset="-79"/>
              </a:rPr>
              <a:t>Количество </a:t>
            </a:r>
            <a:r>
              <a:rPr lang="ru-RU" sz="1600" dirty="0">
                <a:latin typeface="Palatino Linotype" panose="02040502050505030304" pitchFamily="18" charset="0"/>
                <a:cs typeface="Plantagenet Cherokee" panose="02020000000000000000" pitchFamily="18" charset="-79"/>
              </a:rPr>
              <a:t>ребер; </a:t>
            </a:r>
            <a:endParaRPr lang="ru-RU" sz="1600" dirty="0" smtClean="0">
              <a:latin typeface="Palatino Linotype" panose="02040502050505030304" pitchFamily="18" charset="0"/>
              <a:cs typeface="Plantagenet Cherokee" panose="02020000000000000000" pitchFamily="18" charset="-79"/>
            </a:endParaRPr>
          </a:p>
          <a:p>
            <a:pPr marL="354965" indent="-342900" algn="just">
              <a:lnSpc>
                <a:spcPts val="2390"/>
              </a:lnSpc>
              <a:buFont typeface="Arial" panose="020B0604020202020204" pitchFamily="34" charset="0"/>
              <a:buChar char="•"/>
              <a:tabLst>
                <a:tab pos="356235" algn="l"/>
              </a:tabLst>
            </a:pPr>
            <a:r>
              <a:rPr lang="ru-RU" sz="1600" dirty="0" smtClean="0">
                <a:latin typeface="Palatino Linotype" panose="02040502050505030304" pitchFamily="18" charset="0"/>
                <a:cs typeface="Plantagenet Cherokee" panose="02020000000000000000" pitchFamily="18" charset="-79"/>
              </a:rPr>
              <a:t>Плотность </a:t>
            </a:r>
            <a:r>
              <a:rPr lang="ru-RU" sz="1600" dirty="0">
                <a:latin typeface="Palatino Linotype" panose="02040502050505030304" pitchFamily="18" charset="0"/>
                <a:cs typeface="Plantagenet Cherokee" panose="02020000000000000000" pitchFamily="18" charset="-79"/>
              </a:rPr>
              <a:t>графа; </a:t>
            </a:r>
            <a:endParaRPr lang="ru-RU" sz="1600" dirty="0" smtClean="0">
              <a:latin typeface="Palatino Linotype" panose="02040502050505030304" pitchFamily="18" charset="0"/>
              <a:cs typeface="Plantagenet Cherokee" panose="02020000000000000000" pitchFamily="18" charset="-79"/>
            </a:endParaRPr>
          </a:p>
          <a:p>
            <a:pPr marL="354965" indent="-342900" algn="just">
              <a:lnSpc>
                <a:spcPts val="2390"/>
              </a:lnSpc>
              <a:buFont typeface="Arial" panose="020B0604020202020204" pitchFamily="34" charset="0"/>
              <a:buChar char="•"/>
              <a:tabLst>
                <a:tab pos="356235" algn="l"/>
              </a:tabLst>
            </a:pPr>
            <a:r>
              <a:rPr lang="ru-RU" sz="1600" dirty="0" smtClean="0">
                <a:latin typeface="Palatino Linotype" panose="02040502050505030304" pitchFamily="18" charset="0"/>
                <a:cs typeface="Plantagenet Cherokee" panose="02020000000000000000" pitchFamily="18" charset="-79"/>
              </a:rPr>
              <a:t>Радиус </a:t>
            </a:r>
            <a:r>
              <a:rPr lang="ru-RU" sz="1600" dirty="0">
                <a:latin typeface="Palatino Linotype" panose="02040502050505030304" pitchFamily="18" charset="0"/>
                <a:cs typeface="Plantagenet Cherokee" panose="02020000000000000000" pitchFamily="18" charset="-79"/>
              </a:rPr>
              <a:t>графа; </a:t>
            </a:r>
          </a:p>
          <a:p>
            <a:pPr marL="354965" indent="-342900" algn="just">
              <a:lnSpc>
                <a:spcPts val="2390"/>
              </a:lnSpc>
              <a:buFont typeface="Arial" panose="020B0604020202020204" pitchFamily="34" charset="0"/>
              <a:buChar char="•"/>
              <a:tabLst>
                <a:tab pos="356235" algn="l"/>
              </a:tabLst>
            </a:pPr>
            <a:endParaRPr lang="en-CA" sz="1600" spc="-5" dirty="0">
              <a:latin typeface="Palatino Linotype"/>
              <a:cs typeface="Palatino Linotype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446FEE8-3BB9-6D45-B359-57924D383A8A}"/>
              </a:ext>
            </a:extLst>
          </p:cNvPr>
          <p:cNvSpPr txBox="1"/>
          <p:nvPr/>
        </p:nvSpPr>
        <p:spPr>
          <a:xfrm>
            <a:off x="4571999" y="1541016"/>
            <a:ext cx="4529159" cy="223336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706950" indent="-285750">
              <a:lnSpc>
                <a:spcPts val="246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latin typeface="Palatino Linotype" panose="02040502050505030304" pitchFamily="18" charset="0"/>
                <a:cs typeface="Plantagenet Cherokee" panose="02020000000000000000" pitchFamily="18" charset="-79"/>
              </a:rPr>
              <a:t>Диаметр графа; </a:t>
            </a:r>
          </a:p>
          <a:p>
            <a:pPr marL="706950" indent="-285750">
              <a:lnSpc>
                <a:spcPts val="246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latin typeface="Palatino Linotype" panose="02040502050505030304" pitchFamily="18" charset="0"/>
                <a:cs typeface="Plantagenet Cherokee" panose="02020000000000000000" pitchFamily="18" charset="-79"/>
              </a:rPr>
              <a:t>Транзитивность; </a:t>
            </a:r>
          </a:p>
          <a:p>
            <a:pPr marL="706950" indent="-285750">
              <a:lnSpc>
                <a:spcPts val="246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latin typeface="Palatino Linotype" panose="02040502050505030304" pitchFamily="18" charset="0"/>
                <a:cs typeface="Plantagenet Cherokee" panose="02020000000000000000" pitchFamily="18" charset="-79"/>
              </a:rPr>
              <a:t>Средний коэффициент кластеризации;</a:t>
            </a:r>
          </a:p>
          <a:p>
            <a:pPr marL="706950" indent="-285750">
              <a:lnSpc>
                <a:spcPts val="246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latin typeface="Palatino Linotype" panose="02040502050505030304" pitchFamily="18" charset="0"/>
                <a:cs typeface="Plantagenet Cherokee" panose="02020000000000000000" pitchFamily="18" charset="-79"/>
              </a:rPr>
              <a:t>Связность графа; </a:t>
            </a:r>
          </a:p>
          <a:p>
            <a:pPr marL="706950" indent="-285750">
              <a:lnSpc>
                <a:spcPts val="246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latin typeface="Palatino Linotype" panose="02040502050505030304" pitchFamily="18" charset="0"/>
                <a:cs typeface="Plantagenet Cherokee" panose="02020000000000000000" pitchFamily="18" charset="-79"/>
              </a:rPr>
              <a:t>Степень </a:t>
            </a:r>
            <a:r>
              <a:rPr lang="ru-RU" sz="1600" dirty="0" err="1">
                <a:latin typeface="Palatino Linotype" panose="02040502050505030304" pitchFamily="18" charset="0"/>
                <a:cs typeface="Plantagenet Cherokee" panose="02020000000000000000" pitchFamily="18" charset="-79"/>
              </a:rPr>
              <a:t>ассортивности</a:t>
            </a:r>
            <a:r>
              <a:rPr lang="ru-RU" sz="1600" dirty="0">
                <a:latin typeface="Palatino Linotype" panose="02040502050505030304" pitchFamily="18" charset="0"/>
                <a:cs typeface="Plantagenet Cherokee" panose="02020000000000000000" pitchFamily="18" charset="-79"/>
              </a:rPr>
              <a:t> графа; </a:t>
            </a:r>
          </a:p>
          <a:p>
            <a:pPr marL="706950" indent="-285750">
              <a:lnSpc>
                <a:spcPts val="246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latin typeface="Palatino Linotype" panose="02040502050505030304" pitchFamily="18" charset="0"/>
                <a:cs typeface="Plantagenet Cherokee" panose="02020000000000000000" pitchFamily="18" charset="-79"/>
              </a:rPr>
              <a:t>Индекс Эстрады; </a:t>
            </a:r>
          </a:p>
          <a:p>
            <a:pPr marL="706950" indent="-285750">
              <a:lnSpc>
                <a:spcPts val="246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latin typeface="Palatino Linotype" panose="02040502050505030304" pitchFamily="18" charset="0"/>
                <a:cs typeface="Plantagenet Cherokee" panose="02020000000000000000" pitchFamily="18" charset="-79"/>
              </a:rPr>
              <a:t>Размер наибольшего клика на графе; </a:t>
            </a:r>
          </a:p>
        </p:txBody>
      </p:sp>
    </p:spTree>
    <p:extLst>
      <p:ext uri="{BB962C8B-B14F-4D97-AF65-F5344CB8AC3E}">
        <p14:creationId xmlns:p14="http://schemas.microsoft.com/office/powerpoint/2010/main" val="619877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D53059D-E625-4D44-BDA1-C85D9F82E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46" y="974683"/>
            <a:ext cx="4534477" cy="145138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9E3A58-27E9-CC47-A3DF-F3FFFEC73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390" y="2622213"/>
            <a:ext cx="4639419" cy="1454400"/>
          </a:xfrm>
          <a:prstGeom prst="rect">
            <a:avLst/>
          </a:prstGeom>
        </p:spPr>
      </p:pic>
      <p:sp>
        <p:nvSpPr>
          <p:cNvPr id="8" name="Google Shape;224;p32">
            <a:extLst>
              <a:ext uri="{FF2B5EF4-FFF2-40B4-BE49-F238E27FC236}">
                <a16:creationId xmlns:a16="http://schemas.microsoft.com/office/drawing/2014/main" id="{FF7C5D7C-5D40-5440-805B-28676EC3EA93}"/>
              </a:ext>
            </a:extLst>
          </p:cNvPr>
          <p:cNvSpPr txBox="1">
            <a:spLocks/>
          </p:cNvSpPr>
          <p:nvPr/>
        </p:nvSpPr>
        <p:spPr>
          <a:xfrm flipH="1">
            <a:off x="4756323" y="1109649"/>
            <a:ext cx="4387677" cy="7875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ru-RU" sz="1600">
              <a:latin typeface="Palatino Linotype" panose="02040502050505030304" pitchFamily="18" charset="0"/>
            </a:endParaRPr>
          </a:p>
        </p:txBody>
      </p:sp>
      <p:sp>
        <p:nvSpPr>
          <p:cNvPr id="10" name="Google Shape;224;p32">
            <a:extLst>
              <a:ext uri="{FF2B5EF4-FFF2-40B4-BE49-F238E27FC236}">
                <a16:creationId xmlns:a16="http://schemas.microsoft.com/office/drawing/2014/main" id="{100ECAC2-8AEC-2B41-83E9-DFE74BBA8E2F}"/>
              </a:ext>
            </a:extLst>
          </p:cNvPr>
          <p:cNvSpPr txBox="1">
            <a:spLocks/>
          </p:cNvSpPr>
          <p:nvPr/>
        </p:nvSpPr>
        <p:spPr>
          <a:xfrm flipH="1">
            <a:off x="221846" y="2757326"/>
            <a:ext cx="4387677" cy="7875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600" dirty="0">
                <a:latin typeface="Palatino Linotype" panose="02040502050505030304" pitchFamily="18" charset="0"/>
              </a:rPr>
              <a:t>Рис. 5 - Модель для графа, где в качестве вершины выступает позиция аминокислотного остатка с субъединицей.</a:t>
            </a:r>
          </a:p>
          <a:p>
            <a:r>
              <a:rPr lang="ru-RU" sz="1600" dirty="0">
                <a:latin typeface="Palatino Linotype" panose="02040502050505030304" pitchFamily="18" charset="0"/>
              </a:rPr>
              <a:t>Коэффициент детерминации 0.121</a:t>
            </a:r>
          </a:p>
        </p:txBody>
      </p:sp>
      <p:sp>
        <p:nvSpPr>
          <p:cNvPr id="11" name="Google Shape;224;p32">
            <a:extLst>
              <a:ext uri="{FF2B5EF4-FFF2-40B4-BE49-F238E27FC236}">
                <a16:creationId xmlns:a16="http://schemas.microsoft.com/office/drawing/2014/main" id="{91139930-6ABD-534F-8A88-3878B31BFA57}"/>
              </a:ext>
            </a:extLst>
          </p:cNvPr>
          <p:cNvSpPr txBox="1">
            <a:spLocks/>
          </p:cNvSpPr>
          <p:nvPr/>
        </p:nvSpPr>
        <p:spPr>
          <a:xfrm flipH="1">
            <a:off x="4756323" y="1109649"/>
            <a:ext cx="4387677" cy="7875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600">
                <a:latin typeface="Palatino Linotype" panose="02040502050505030304" pitchFamily="18" charset="0"/>
              </a:rPr>
              <a:t>Рис. 4 - Модель для графа, где в качестве вершины выступает полная водородная связь.</a:t>
            </a:r>
          </a:p>
          <a:p>
            <a:r>
              <a:rPr lang="ru-RU" sz="1600">
                <a:latin typeface="Palatino Linotype" panose="02040502050505030304" pitchFamily="18" charset="0"/>
              </a:rPr>
              <a:t>Коэффициент детерминации 0.139</a:t>
            </a:r>
          </a:p>
        </p:txBody>
      </p:sp>
    </p:spTree>
    <p:extLst>
      <p:ext uri="{BB962C8B-B14F-4D97-AF65-F5344CB8AC3E}">
        <p14:creationId xmlns:p14="http://schemas.microsoft.com/office/powerpoint/2010/main" val="3808807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-1853308">
            <a:off x="88503" y="840762"/>
            <a:ext cx="4210670" cy="1508104"/>
          </a:xfrm>
          <a:custGeom>
            <a:avLst/>
            <a:gdLst/>
            <a:ahLst/>
            <a:cxnLst/>
            <a:rect l="l" t="t" r="r" b="b"/>
            <a:pathLst>
              <a:path w="89019" h="28589" extrusionOk="0">
                <a:moveTo>
                  <a:pt x="74558" y="1"/>
                </a:moveTo>
                <a:cubicBezTo>
                  <a:pt x="67992" y="1"/>
                  <a:pt x="62168" y="4518"/>
                  <a:pt x="60655" y="11043"/>
                </a:cubicBezTo>
                <a:cubicBezTo>
                  <a:pt x="59369" y="11170"/>
                  <a:pt x="58069" y="11297"/>
                  <a:pt x="56783" y="11424"/>
                </a:cubicBezTo>
                <a:cubicBezTo>
                  <a:pt x="54833" y="11594"/>
                  <a:pt x="52967" y="11764"/>
                  <a:pt x="51258" y="11891"/>
                </a:cubicBezTo>
                <a:cubicBezTo>
                  <a:pt x="48784" y="12089"/>
                  <a:pt x="46665" y="12216"/>
                  <a:pt x="45336" y="12216"/>
                </a:cubicBezTo>
                <a:cubicBezTo>
                  <a:pt x="43315" y="12216"/>
                  <a:pt x="41309" y="11976"/>
                  <a:pt x="39344" y="11509"/>
                </a:cubicBezTo>
                <a:cubicBezTo>
                  <a:pt x="36504" y="10817"/>
                  <a:pt x="34101" y="9672"/>
                  <a:pt x="31939" y="8400"/>
                </a:cubicBezTo>
                <a:cubicBezTo>
                  <a:pt x="29014" y="6676"/>
                  <a:pt x="26526" y="4712"/>
                  <a:pt x="23983" y="3270"/>
                </a:cubicBezTo>
                <a:cubicBezTo>
                  <a:pt x="21387" y="1140"/>
                  <a:pt x="18178" y="26"/>
                  <a:pt x="14925" y="26"/>
                </a:cubicBezTo>
                <a:cubicBezTo>
                  <a:pt x="13238" y="26"/>
                  <a:pt x="11539" y="325"/>
                  <a:pt x="9907" y="939"/>
                </a:cubicBezTo>
                <a:cubicBezTo>
                  <a:pt x="5131" y="2719"/>
                  <a:pt x="1682" y="6916"/>
                  <a:pt x="834" y="11947"/>
                </a:cubicBezTo>
                <a:cubicBezTo>
                  <a:pt x="1" y="16978"/>
                  <a:pt x="1894" y="22080"/>
                  <a:pt x="5823" y="25316"/>
                </a:cubicBezTo>
                <a:cubicBezTo>
                  <a:pt x="8430" y="27465"/>
                  <a:pt x="11655" y="28589"/>
                  <a:pt x="14921" y="28589"/>
                </a:cubicBezTo>
                <a:cubicBezTo>
                  <a:pt x="16595" y="28589"/>
                  <a:pt x="18280" y="28294"/>
                  <a:pt x="19898" y="27690"/>
                </a:cubicBezTo>
                <a:cubicBezTo>
                  <a:pt x="23954" y="26631"/>
                  <a:pt x="27346" y="23550"/>
                  <a:pt x="31656" y="20964"/>
                </a:cubicBezTo>
                <a:cubicBezTo>
                  <a:pt x="33903" y="19607"/>
                  <a:pt x="36391" y="18406"/>
                  <a:pt x="39344" y="17685"/>
                </a:cubicBezTo>
                <a:cubicBezTo>
                  <a:pt x="41254" y="17218"/>
                  <a:pt x="43204" y="16978"/>
                  <a:pt x="45168" y="16978"/>
                </a:cubicBezTo>
                <a:cubicBezTo>
                  <a:pt x="45224" y="16978"/>
                  <a:pt x="45280" y="16978"/>
                  <a:pt x="45336" y="16978"/>
                </a:cubicBezTo>
                <a:cubicBezTo>
                  <a:pt x="46622" y="16978"/>
                  <a:pt x="48643" y="17091"/>
                  <a:pt x="51031" y="17275"/>
                </a:cubicBezTo>
                <a:cubicBezTo>
                  <a:pt x="52826" y="17402"/>
                  <a:pt x="54833" y="17586"/>
                  <a:pt x="56896" y="17784"/>
                </a:cubicBezTo>
                <a:cubicBezTo>
                  <a:pt x="58196" y="17897"/>
                  <a:pt x="59511" y="18038"/>
                  <a:pt x="60825" y="18165"/>
                </a:cubicBezTo>
                <a:cubicBezTo>
                  <a:pt x="62578" y="24391"/>
                  <a:pt x="68250" y="28572"/>
                  <a:pt x="74543" y="28572"/>
                </a:cubicBezTo>
                <a:cubicBezTo>
                  <a:pt x="75249" y="28572"/>
                  <a:pt x="75964" y="28520"/>
                  <a:pt x="76681" y="28411"/>
                </a:cubicBezTo>
                <a:cubicBezTo>
                  <a:pt x="83804" y="27351"/>
                  <a:pt x="89018" y="21147"/>
                  <a:pt x="88849" y="13954"/>
                </a:cubicBezTo>
                <a:cubicBezTo>
                  <a:pt x="88679" y="6761"/>
                  <a:pt x="83196" y="811"/>
                  <a:pt x="76031" y="76"/>
                </a:cubicBezTo>
                <a:cubicBezTo>
                  <a:pt x="75537" y="26"/>
                  <a:pt x="75046" y="1"/>
                  <a:pt x="7455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2"/>
          <p:cNvSpPr/>
          <p:nvPr/>
        </p:nvSpPr>
        <p:spPr>
          <a:xfrm>
            <a:off x="572249" y="1887696"/>
            <a:ext cx="931537" cy="918861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/>
          <p:nvPr/>
        </p:nvSpPr>
        <p:spPr>
          <a:xfrm>
            <a:off x="3007743" y="383054"/>
            <a:ext cx="904762" cy="875399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2"/>
          <p:cNvSpPr txBox="1">
            <a:spLocks noGrp="1"/>
          </p:cNvSpPr>
          <p:nvPr>
            <p:ph type="subTitle" idx="1"/>
          </p:nvPr>
        </p:nvSpPr>
        <p:spPr>
          <a:xfrm flipH="1">
            <a:off x="184323" y="3567332"/>
            <a:ext cx="4387677" cy="7875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latin typeface="Palatino Linotype" panose="02040502050505030304" pitchFamily="18" charset="0"/>
              </a:rPr>
              <a:t>В качестве вершины выступает водородная связь полностью.</a:t>
            </a:r>
            <a:endParaRPr sz="2000">
              <a:latin typeface="Palatino Linotype" panose="02040502050505030304" pitchFamily="18" charset="0"/>
            </a:endParaRPr>
          </a:p>
        </p:txBody>
      </p:sp>
      <p:sp>
        <p:nvSpPr>
          <p:cNvPr id="227" name="Google Shape;227;p32"/>
          <p:cNvSpPr txBox="1">
            <a:spLocks noGrp="1"/>
          </p:cNvSpPr>
          <p:nvPr>
            <p:ph type="ctrTitle"/>
          </p:nvPr>
        </p:nvSpPr>
        <p:spPr>
          <a:xfrm flipH="1">
            <a:off x="482548" y="2179550"/>
            <a:ext cx="1110937" cy="3351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CA" u="sng">
                <a:solidFill>
                  <a:schemeClr val="lt1"/>
                </a:solidFill>
              </a:rPr>
              <a:t>4.A@N</a:t>
            </a:r>
            <a:endParaRPr u="sng">
              <a:solidFill>
                <a:schemeClr val="lt1"/>
              </a:solidFill>
            </a:endParaRPr>
          </a:p>
        </p:txBody>
      </p:sp>
      <p:sp>
        <p:nvSpPr>
          <p:cNvPr id="228" name="Google Shape;228;p32"/>
          <p:cNvSpPr txBox="1">
            <a:spLocks noGrp="1"/>
          </p:cNvSpPr>
          <p:nvPr>
            <p:ph type="ctrTitle"/>
          </p:nvPr>
        </p:nvSpPr>
        <p:spPr>
          <a:xfrm flipH="1">
            <a:off x="2941016" y="582328"/>
            <a:ext cx="1038216" cy="476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CA" u="sng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20.A</a:t>
            </a:r>
            <a:r>
              <a:rPr lang="en-CA" u="sng">
                <a:solidFill>
                  <a:schemeClr val="bg1"/>
                </a:solidFill>
              </a:rPr>
              <a:t>@O</a:t>
            </a:r>
            <a:endParaRPr sz="3000" u="sng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2803033-FBAD-424A-9F5E-86728A4DC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648" y="383054"/>
            <a:ext cx="4784639" cy="42814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92DA42-49C9-2B4F-9A70-1822602D62A7}"/>
              </a:ext>
            </a:extLst>
          </p:cNvPr>
          <p:cNvSpPr txBox="1"/>
          <p:nvPr/>
        </p:nvSpPr>
        <p:spPr>
          <a:xfrm>
            <a:off x="4572000" y="4606557"/>
            <a:ext cx="4507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>
                <a:solidFill>
                  <a:schemeClr val="bg1">
                    <a:lumMod val="50000"/>
                  </a:schemeClr>
                </a:solidFill>
              </a:rPr>
              <a:t>Рис. 7 – Пример графа для одного из пациентов.</a:t>
            </a:r>
          </a:p>
        </p:txBody>
      </p:sp>
    </p:spTree>
    <p:extLst>
      <p:ext uri="{BB962C8B-B14F-4D97-AF65-F5344CB8AC3E}">
        <p14:creationId xmlns:p14="http://schemas.microsoft.com/office/powerpoint/2010/main" val="3230584624"/>
      </p:ext>
    </p:extLst>
  </p:cSld>
  <p:clrMapOvr>
    <a:masterClrMapping/>
  </p:clrMapOvr>
</p:sld>
</file>

<file path=ppt/theme/theme1.xml><?xml version="1.0" encoding="utf-8"?>
<a:theme xmlns:a="http://schemas.openxmlformats.org/drawingml/2006/main" name="Science Fair Newsletter by Slidesgo">
  <a:themeElements>
    <a:clrScheme name="Simple Light">
      <a:dk1>
        <a:srgbClr val="383536"/>
      </a:dk1>
      <a:lt1>
        <a:srgbClr val="FFFFFF"/>
      </a:lt1>
      <a:dk2>
        <a:srgbClr val="595959"/>
      </a:dk2>
      <a:lt2>
        <a:srgbClr val="E6F0EF"/>
      </a:lt2>
      <a:accent1>
        <a:srgbClr val="D49421"/>
      </a:accent1>
      <a:accent2>
        <a:srgbClr val="C3CCA2"/>
      </a:accent2>
      <a:accent3>
        <a:srgbClr val="88AFA6"/>
      </a:accent3>
      <a:accent4>
        <a:srgbClr val="627E8D"/>
      </a:accent4>
      <a:accent5>
        <a:srgbClr val="BDBCBD"/>
      </a:accent5>
      <a:accent6>
        <a:srgbClr val="6E4D11"/>
      </a:accent6>
      <a:hlink>
        <a:srgbClr val="3835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4695</TotalTime>
  <Words>625</Words>
  <Application>Microsoft Office PowerPoint</Application>
  <PresentationFormat>Экран (16:9)</PresentationFormat>
  <Paragraphs>217</Paragraphs>
  <Slides>24</Slides>
  <Notes>8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14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40" baseType="lpstr">
      <vt:lpstr>Palatino Linotype</vt:lpstr>
      <vt:lpstr>Footlight MT Light</vt:lpstr>
      <vt:lpstr>Roboto Condensed Light</vt:lpstr>
      <vt:lpstr>Tiger Expert</vt:lpstr>
      <vt:lpstr>Plantagenet Cherokee</vt:lpstr>
      <vt:lpstr>Raleway</vt:lpstr>
      <vt:lpstr>Trebuchet MS</vt:lpstr>
      <vt:lpstr>Microsoft Sans Serif</vt:lpstr>
      <vt:lpstr>Cambria</vt:lpstr>
      <vt:lpstr>Hind Vadodara Light</vt:lpstr>
      <vt:lpstr>Arial</vt:lpstr>
      <vt:lpstr>Calibri</vt:lpstr>
      <vt:lpstr>Teko Light</vt:lpstr>
      <vt:lpstr>Times New Roman</vt:lpstr>
      <vt:lpstr>Science Fair Newsletter by Slidesgo</vt:lpstr>
      <vt:lpstr>Equation.DSMT4</vt:lpstr>
      <vt:lpstr>Построение модели времени дожития пациентов с боковым амиотрофическим склерозом на основе графов водородных связей</vt:lpstr>
      <vt:lpstr>Структура данных</vt:lpstr>
      <vt:lpstr>Модель регрессии</vt:lpstr>
      <vt:lpstr>Презентация PowerPoint</vt:lpstr>
      <vt:lpstr>4.A@N</vt:lpstr>
      <vt:lpstr>4.A</vt:lpstr>
      <vt:lpstr>Характеристики, используемые дляграфа.</vt:lpstr>
      <vt:lpstr>Презентация PowerPoint</vt:lpstr>
      <vt:lpstr>4.A@N</vt:lpstr>
      <vt:lpstr>Презентация PowerPoint</vt:lpstr>
      <vt:lpstr>Пример возможной структуры графа</vt:lpstr>
      <vt:lpstr>Характеристики, используемые дляграфа.</vt:lpstr>
      <vt:lpstr>Результаты</vt:lpstr>
      <vt:lpstr>Результаты</vt:lpstr>
      <vt:lpstr>Презентация PowerPoint</vt:lpstr>
      <vt:lpstr>Презентация PowerPoint</vt:lpstr>
      <vt:lpstr>Презентация PowerPoint</vt:lpstr>
      <vt:lpstr>Презентация PowerPoint</vt:lpstr>
      <vt:lpstr>RMSE</vt:lpstr>
      <vt:lpstr>Кросс-валидация</vt:lpstr>
      <vt:lpstr>Кросс-валидация</vt:lpstr>
      <vt:lpstr>Ordinary Least Squares</vt:lpstr>
      <vt:lpstr>Коэффициенты регрессии</vt:lpstr>
      <vt:lpstr>Построение модели времени дожития пациентов с боковым амиотрофическим склерозом на основе графов водородных связей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Построение графа для фермента SOD1.  </dc:title>
  <cp:lastModifiedBy>Jopchiki</cp:lastModifiedBy>
  <cp:revision>153</cp:revision>
  <dcterms:modified xsi:type="dcterms:W3CDTF">2022-04-25T13:11:37Z</dcterms:modified>
</cp:coreProperties>
</file>